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56" r:id="rId2"/>
    <p:sldId id="299" r:id="rId3"/>
    <p:sldId id="326" r:id="rId4"/>
    <p:sldId id="301" r:id="rId5"/>
    <p:sldId id="302" r:id="rId6"/>
    <p:sldId id="304" r:id="rId7"/>
    <p:sldId id="327" r:id="rId8"/>
    <p:sldId id="303" r:id="rId9"/>
    <p:sldId id="305" r:id="rId10"/>
    <p:sldId id="278" r:id="rId11"/>
    <p:sldId id="259" r:id="rId12"/>
    <p:sldId id="306" r:id="rId13"/>
    <p:sldId id="318" r:id="rId14"/>
    <p:sldId id="260" r:id="rId15"/>
    <p:sldId id="261" r:id="rId16"/>
    <p:sldId id="307" r:id="rId17"/>
    <p:sldId id="315" r:id="rId18"/>
    <p:sldId id="271" r:id="rId19"/>
    <p:sldId id="287" r:id="rId20"/>
    <p:sldId id="291" r:id="rId21"/>
    <p:sldId id="319" r:id="rId22"/>
    <p:sldId id="321" r:id="rId23"/>
    <p:sldId id="296" r:id="rId24"/>
    <p:sldId id="290" r:id="rId25"/>
    <p:sldId id="297" r:id="rId26"/>
    <p:sldId id="266" r:id="rId27"/>
    <p:sldId id="262" r:id="rId28"/>
    <p:sldId id="263" r:id="rId29"/>
    <p:sldId id="288" r:id="rId30"/>
    <p:sldId id="264" r:id="rId31"/>
    <p:sldId id="269" r:id="rId32"/>
    <p:sldId id="308" r:id="rId33"/>
    <p:sldId id="273" r:id="rId34"/>
    <p:sldId id="272" r:id="rId35"/>
    <p:sldId id="292" r:id="rId36"/>
    <p:sldId id="323" r:id="rId37"/>
    <p:sldId id="324" r:id="rId38"/>
    <p:sldId id="322" r:id="rId39"/>
    <p:sldId id="267" r:id="rId40"/>
    <p:sldId id="274" r:id="rId41"/>
    <p:sldId id="275" r:id="rId42"/>
    <p:sldId id="325" r:id="rId43"/>
    <p:sldId id="276" r:id="rId44"/>
    <p:sldId id="310" r:id="rId45"/>
    <p:sldId id="279" r:id="rId46"/>
    <p:sldId id="294" r:id="rId47"/>
    <p:sldId id="280" r:id="rId48"/>
    <p:sldId id="295" r:id="rId49"/>
    <p:sldId id="311" r:id="rId50"/>
    <p:sldId id="312" r:id="rId51"/>
    <p:sldId id="282" r:id="rId52"/>
    <p:sldId id="283" r:id="rId53"/>
    <p:sldId id="309" r:id="rId54"/>
    <p:sldId id="293" r:id="rId55"/>
    <p:sldId id="289" r:id="rId56"/>
    <p:sldId id="316" r:id="rId57"/>
    <p:sldId id="317" r:id="rId58"/>
    <p:sldId id="281" r:id="rId59"/>
    <p:sldId id="277" r:id="rId60"/>
    <p:sldId id="284" r:id="rId61"/>
    <p:sldId id="285" r:id="rId62"/>
    <p:sldId id="286" r:id="rId63"/>
    <p:sldId id="313" r:id="rId64"/>
    <p:sldId id="314"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3"/>
  </p:normalViewPr>
  <p:slideViewPr>
    <p:cSldViewPr snapToGrid="0">
      <p:cViewPr varScale="1">
        <p:scale>
          <a:sx n="90" d="100"/>
          <a:sy n="90" d="100"/>
        </p:scale>
        <p:origin x="232" y="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627B26-42F0-144A-AB73-D5172E8EEEBC}" type="datetimeFigureOut">
              <a:rPr lang="en-US" smtClean="0"/>
              <a:t>2/24/24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F02A0-1A62-B540-8305-A75024A15078}" type="slidenum">
              <a:rPr lang="en-US" smtClean="0"/>
              <a:t>‹#›</a:t>
            </a:fld>
            <a:endParaRPr lang="en-US"/>
          </a:p>
        </p:txBody>
      </p:sp>
    </p:spTree>
    <p:extLst>
      <p:ext uri="{BB962C8B-B14F-4D97-AF65-F5344CB8AC3E}">
        <p14:creationId xmlns:p14="http://schemas.microsoft.com/office/powerpoint/2010/main" val="2745743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Notes: This figure illustrates the precise locations of the Sniper Shootings that occurred between October 2 and October 22, 2002, as listed in Table 1. Red circles on the map denote a 10-mile radius around each incident, calculated based on the latitudes and longitudes of the shootings.</a:t>
            </a:r>
          </a:p>
          <a:p>
            <a:endParaRPr lang="en-US" dirty="0"/>
          </a:p>
        </p:txBody>
      </p:sp>
      <p:sp>
        <p:nvSpPr>
          <p:cNvPr id="4" name="Slide Number Placeholder 3"/>
          <p:cNvSpPr>
            <a:spLocks noGrp="1"/>
          </p:cNvSpPr>
          <p:nvPr>
            <p:ph type="sldNum" sz="quarter" idx="5"/>
          </p:nvPr>
        </p:nvSpPr>
        <p:spPr/>
        <p:txBody>
          <a:bodyPr/>
          <a:lstStyle/>
          <a:p>
            <a:fld id="{88EF02A0-1A62-B540-8305-A75024A15078}" type="slidenum">
              <a:rPr lang="en-US" smtClean="0"/>
              <a:t>11</a:t>
            </a:fld>
            <a:endParaRPr lang="en-US"/>
          </a:p>
        </p:txBody>
      </p:sp>
    </p:spTree>
    <p:extLst>
      <p:ext uri="{BB962C8B-B14F-4D97-AF65-F5344CB8AC3E}">
        <p14:creationId xmlns:p14="http://schemas.microsoft.com/office/powerpoint/2010/main" val="3163458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Figure on the left (Figure 3) has county-specific time trends.  Figure on the right (A3) omits them.  Each panel shows the coefficient estimates with 95% confidence intervals based on equation</a:t>
            </a:r>
          </a:p>
          <a:p>
            <a:r>
              <a:rPr lang="en-US" dirty="0">
                <a:effectLst/>
                <a:latin typeface="Helvetica" pitchFamily="2" charset="0"/>
              </a:rPr>
              <a:t>(2). “1” , “2”, and “3” denote exposure to Sniper shootings within the first, second, and</a:t>
            </a:r>
          </a:p>
          <a:p>
            <a:r>
              <a:rPr lang="en-US" dirty="0">
                <a:effectLst/>
                <a:latin typeface="Helvetica" pitchFamily="2" charset="0"/>
              </a:rPr>
              <a:t>third trimesters of pregnancy, respectively. q =   1 is the reference category. Standard errors are</a:t>
            </a:r>
          </a:p>
          <a:p>
            <a:r>
              <a:rPr lang="en-US" dirty="0">
                <a:effectLst/>
                <a:latin typeface="Helvetica" pitchFamily="2" charset="0"/>
              </a:rPr>
              <a:t>clustered at the county level. Both outcomes are multiplied by 100 for ease of interpretation.</a:t>
            </a:r>
          </a:p>
          <a:p>
            <a:endParaRPr lang="en-US" dirty="0"/>
          </a:p>
        </p:txBody>
      </p:sp>
      <p:sp>
        <p:nvSpPr>
          <p:cNvPr id="4" name="Slide Number Placeholder 3"/>
          <p:cNvSpPr>
            <a:spLocks noGrp="1"/>
          </p:cNvSpPr>
          <p:nvPr>
            <p:ph type="sldNum" sz="quarter" idx="5"/>
          </p:nvPr>
        </p:nvSpPr>
        <p:spPr/>
        <p:txBody>
          <a:bodyPr/>
          <a:lstStyle/>
          <a:p>
            <a:fld id="{88EF02A0-1A62-B540-8305-A75024A15078}" type="slidenum">
              <a:rPr lang="en-US" smtClean="0"/>
              <a:t>28</a:t>
            </a:fld>
            <a:endParaRPr lang="en-US"/>
          </a:p>
        </p:txBody>
      </p:sp>
    </p:spTree>
    <p:extLst>
      <p:ext uri="{BB962C8B-B14F-4D97-AF65-F5344CB8AC3E}">
        <p14:creationId xmlns:p14="http://schemas.microsoft.com/office/powerpoint/2010/main" val="3594296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with alternative leads and lags.  This is Figure A2 – has a longer pre-period.  Both have county-specific trends</a:t>
            </a:r>
          </a:p>
        </p:txBody>
      </p:sp>
      <p:sp>
        <p:nvSpPr>
          <p:cNvPr id="4" name="Slide Number Placeholder 3"/>
          <p:cNvSpPr>
            <a:spLocks noGrp="1"/>
          </p:cNvSpPr>
          <p:nvPr>
            <p:ph type="sldNum" sz="quarter" idx="5"/>
          </p:nvPr>
        </p:nvSpPr>
        <p:spPr/>
        <p:txBody>
          <a:bodyPr/>
          <a:lstStyle/>
          <a:p>
            <a:fld id="{88EF02A0-1A62-B540-8305-A75024A15078}" type="slidenum">
              <a:rPr lang="en-US" smtClean="0"/>
              <a:t>29</a:t>
            </a:fld>
            <a:endParaRPr lang="en-US"/>
          </a:p>
        </p:txBody>
      </p:sp>
    </p:spTree>
    <p:extLst>
      <p:ext uri="{BB962C8B-B14F-4D97-AF65-F5344CB8AC3E}">
        <p14:creationId xmlns:p14="http://schemas.microsoft.com/office/powerpoint/2010/main" val="4183776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Notes: Each panel shows the coefficient estimates with 95% confidence intervals based on equation (2). “1” , “2”, and “3” denote exposure to Sniper shootings within the first, second, and</a:t>
            </a:r>
          </a:p>
          <a:p>
            <a:r>
              <a:rPr lang="en-US" dirty="0">
                <a:effectLst/>
                <a:latin typeface="Helvetica" pitchFamily="2" charset="0"/>
              </a:rPr>
              <a:t>third trimesters of pregnancy, respectively. q = -1 is the reference category. Standard errors are clustered at the county level. Both outcomes are multiplied by 100 for ease of interpretation.</a:t>
            </a:r>
          </a:p>
          <a:p>
            <a:endParaRPr lang="en-US" dirty="0"/>
          </a:p>
        </p:txBody>
      </p:sp>
      <p:sp>
        <p:nvSpPr>
          <p:cNvPr id="4" name="Slide Number Placeholder 3"/>
          <p:cNvSpPr>
            <a:spLocks noGrp="1"/>
          </p:cNvSpPr>
          <p:nvPr>
            <p:ph type="sldNum" sz="quarter" idx="5"/>
          </p:nvPr>
        </p:nvSpPr>
        <p:spPr/>
        <p:txBody>
          <a:bodyPr/>
          <a:lstStyle/>
          <a:p>
            <a:fld id="{88EF02A0-1A62-B540-8305-A75024A15078}" type="slidenum">
              <a:rPr lang="en-US" smtClean="0"/>
              <a:t>30</a:t>
            </a:fld>
            <a:endParaRPr lang="en-US"/>
          </a:p>
        </p:txBody>
      </p:sp>
    </p:spTree>
    <p:extLst>
      <p:ext uri="{BB962C8B-B14F-4D97-AF65-F5344CB8AC3E}">
        <p14:creationId xmlns:p14="http://schemas.microsoft.com/office/powerpoint/2010/main" val="2001551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everything here is multiplied by 100 including the means.  So there is a 1.22% prob of VLBW and .00346/.0122 ~25%. Col 2 estimates imply a 35-40% increase.</a:t>
            </a:r>
          </a:p>
        </p:txBody>
      </p:sp>
      <p:sp>
        <p:nvSpPr>
          <p:cNvPr id="4" name="Slide Number Placeholder 3"/>
          <p:cNvSpPr>
            <a:spLocks noGrp="1"/>
          </p:cNvSpPr>
          <p:nvPr>
            <p:ph type="sldNum" sz="quarter" idx="5"/>
          </p:nvPr>
        </p:nvSpPr>
        <p:spPr/>
        <p:txBody>
          <a:bodyPr/>
          <a:lstStyle/>
          <a:p>
            <a:fld id="{88EF02A0-1A62-B540-8305-A75024A15078}" type="slidenum">
              <a:rPr lang="en-US" smtClean="0"/>
              <a:t>33</a:t>
            </a:fld>
            <a:endParaRPr lang="en-US"/>
          </a:p>
        </p:txBody>
      </p:sp>
    </p:spTree>
    <p:extLst>
      <p:ext uri="{BB962C8B-B14F-4D97-AF65-F5344CB8AC3E}">
        <p14:creationId xmlns:p14="http://schemas.microsoft.com/office/powerpoint/2010/main" val="1795908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A2. Interpretation of leads?  E.g. -1 means baby born in 3 months prior to the shootings.  </a:t>
            </a:r>
            <a:r>
              <a:rPr lang="en-US" dirty="0">
                <a:effectLst/>
                <a:latin typeface="Helvetica" pitchFamily="2" charset="0"/>
              </a:rPr>
              <a:t>Each column represents a separate regression based on equation (2). The dependent variable for first (second) column is Very Low Birthweight (Very Premature). The estimates represent interaction terms involving trimester indicators reflecting exposure to Sniper shootings and</a:t>
            </a:r>
          </a:p>
          <a:p>
            <a:r>
              <a:rPr lang="en-US" dirty="0">
                <a:effectLst/>
                <a:latin typeface="Helvetica" pitchFamily="2" charset="0"/>
              </a:rPr>
              <a:t>the binary indicator variable Close. q =   1 is the reference category. See text for more details about regression specifications and controls. Outcomes</a:t>
            </a:r>
          </a:p>
          <a:p>
            <a:r>
              <a:rPr lang="en-US" dirty="0">
                <a:effectLst/>
                <a:latin typeface="Helvetica" pitchFamily="2" charset="0"/>
              </a:rPr>
              <a:t>and means of the dependent variables are multiplied by 100 for ease of interpretation.</a:t>
            </a:r>
          </a:p>
          <a:p>
            <a:endParaRPr lang="en-US" dirty="0"/>
          </a:p>
        </p:txBody>
      </p:sp>
      <p:sp>
        <p:nvSpPr>
          <p:cNvPr id="4" name="Slide Number Placeholder 3"/>
          <p:cNvSpPr>
            <a:spLocks noGrp="1"/>
          </p:cNvSpPr>
          <p:nvPr>
            <p:ph type="sldNum" sz="quarter" idx="5"/>
          </p:nvPr>
        </p:nvSpPr>
        <p:spPr/>
        <p:txBody>
          <a:bodyPr/>
          <a:lstStyle/>
          <a:p>
            <a:fld id="{88EF02A0-1A62-B540-8305-A75024A15078}" type="slidenum">
              <a:rPr lang="en-US" smtClean="0"/>
              <a:t>35</a:t>
            </a:fld>
            <a:endParaRPr lang="en-US"/>
          </a:p>
        </p:txBody>
      </p:sp>
    </p:spTree>
    <p:extLst>
      <p:ext uri="{BB962C8B-B14F-4D97-AF65-F5344CB8AC3E}">
        <p14:creationId xmlns:p14="http://schemas.microsoft.com/office/powerpoint/2010/main" val="173743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on the left is Fig 5.  </a:t>
            </a:r>
            <a:r>
              <a:rPr lang="en-US" dirty="0">
                <a:effectLst/>
                <a:latin typeface="Helvetica" pitchFamily="2" charset="0"/>
              </a:rPr>
              <a:t>This figure shows event study estimates using the imputation estimator from </a:t>
            </a:r>
            <a:r>
              <a:rPr lang="en-US" dirty="0" err="1">
                <a:effectLst/>
                <a:latin typeface="Helvetica" pitchFamily="2" charset="0"/>
              </a:rPr>
              <a:t>Borusyak</a:t>
            </a:r>
            <a:r>
              <a:rPr lang="en-US" dirty="0">
                <a:effectLst/>
                <a:latin typeface="Helvetica" pitchFamily="2" charset="0"/>
              </a:rPr>
              <a:t> et al.(2022). Each panel shows the coefficient estimates with 95% confidence intervals based on equation (4). “1” , “2”, and “3” denote exposure to mass shootings within the first, second, and third trimesters of pregnancy, respectively. q =   5 is the reference category. Standard errors are</a:t>
            </a:r>
          </a:p>
          <a:p>
            <a:r>
              <a:rPr lang="en-US" dirty="0">
                <a:effectLst/>
                <a:latin typeface="Helvetica" pitchFamily="2" charset="0"/>
              </a:rPr>
              <a:t>clustered at the county level.</a:t>
            </a:r>
          </a:p>
          <a:p>
            <a:endParaRPr lang="en-US" dirty="0"/>
          </a:p>
        </p:txBody>
      </p:sp>
      <p:sp>
        <p:nvSpPr>
          <p:cNvPr id="4" name="Slide Number Placeholder 3"/>
          <p:cNvSpPr>
            <a:spLocks noGrp="1"/>
          </p:cNvSpPr>
          <p:nvPr>
            <p:ph type="sldNum" sz="quarter" idx="5"/>
          </p:nvPr>
        </p:nvSpPr>
        <p:spPr/>
        <p:txBody>
          <a:bodyPr/>
          <a:lstStyle/>
          <a:p>
            <a:fld id="{88EF02A0-1A62-B540-8305-A75024A15078}" type="slidenum">
              <a:rPr lang="en-US" smtClean="0"/>
              <a:t>39</a:t>
            </a:fld>
            <a:endParaRPr lang="en-US"/>
          </a:p>
        </p:txBody>
      </p:sp>
    </p:spTree>
    <p:extLst>
      <p:ext uri="{BB962C8B-B14F-4D97-AF65-F5344CB8AC3E}">
        <p14:creationId xmlns:p14="http://schemas.microsoft.com/office/powerpoint/2010/main" val="2641584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The first, a </a:t>
            </a:r>
            <a:r>
              <a:rPr lang="en-US" sz="1800" i="1" dirty="0">
                <a:effectLst/>
                <a:latin typeface="Times New Roman" panose="02020603050405020304" pitchFamily="18" charset="0"/>
                <a:ea typeface="Calibri" panose="020F0502020204030204" pitchFamily="34" charset="0"/>
              </a:rPr>
              <a:t>severe birth outcomes index</a:t>
            </a:r>
            <a:r>
              <a:rPr lang="en-US" sz="1800" dirty="0">
                <a:effectLst/>
                <a:latin typeface="Times New Roman" panose="02020603050405020304" pitchFamily="18" charset="0"/>
                <a:ea typeface="Calibri" panose="020F0502020204030204" pitchFamily="34" charset="0"/>
              </a:rPr>
              <a:t>, is comprised of the following indicators: very low birthweight, very preterm, any abnormal conditions at birth (e.g., use of assisted ventilation), and low Apgar score.  The second is a </a:t>
            </a:r>
            <a:r>
              <a:rPr lang="en-US" sz="1800" i="1" dirty="0">
                <a:effectLst/>
                <a:latin typeface="Times New Roman" panose="02020603050405020304" pitchFamily="18" charset="0"/>
                <a:ea typeface="Calibri" panose="020F0502020204030204" pitchFamily="34" charset="0"/>
              </a:rPr>
              <a:t>broad birth outcome index</a:t>
            </a:r>
            <a:r>
              <a:rPr lang="en-US" sz="1800" dirty="0">
                <a:effectLst/>
                <a:latin typeface="Times New Roman" panose="02020603050405020304" pitchFamily="18" charset="0"/>
                <a:ea typeface="Calibri" panose="020F0502020204030204" pitchFamily="34" charset="0"/>
              </a:rPr>
              <a:t>, which adds all the remaining variables in Table 4: continuous birthweight in grams, low birthweight, an indicator for preterm based on a 34 weeks of gestation cutoff, an indicator for preterm based on 37 weeks of gestation cutoff, and gestation in weeks. </a:t>
            </a:r>
            <a:endParaRPr lang="en-US" dirty="0"/>
          </a:p>
        </p:txBody>
      </p:sp>
      <p:sp>
        <p:nvSpPr>
          <p:cNvPr id="4" name="Slide Number Placeholder 3"/>
          <p:cNvSpPr>
            <a:spLocks noGrp="1"/>
          </p:cNvSpPr>
          <p:nvPr>
            <p:ph type="sldNum" sz="quarter" idx="5"/>
          </p:nvPr>
        </p:nvSpPr>
        <p:spPr/>
        <p:txBody>
          <a:bodyPr/>
          <a:lstStyle/>
          <a:p>
            <a:fld id="{88EF02A0-1A62-B540-8305-A75024A15078}" type="slidenum">
              <a:rPr lang="en-US" smtClean="0"/>
              <a:t>40</a:t>
            </a:fld>
            <a:endParaRPr lang="en-US"/>
          </a:p>
        </p:txBody>
      </p:sp>
    </p:spTree>
    <p:extLst>
      <p:ext uri="{BB962C8B-B14F-4D97-AF65-F5344CB8AC3E}">
        <p14:creationId xmlns:p14="http://schemas.microsoft.com/office/powerpoint/2010/main" val="1147814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This table presents estimates of the effect of exposure to mass shootings between 2006 and 2019 on Very Low Birthweight and Very Premature births. The coefficient estimates are</a:t>
            </a:r>
          </a:p>
          <a:p>
            <a:r>
              <a:rPr lang="en-US" dirty="0">
                <a:effectLst/>
                <a:latin typeface="Helvetica" pitchFamily="2" charset="0"/>
              </a:rPr>
              <a:t>obtained using imputation estimator from </a:t>
            </a:r>
            <a:r>
              <a:rPr lang="en-US" dirty="0" err="1">
                <a:effectLst/>
                <a:latin typeface="Helvetica" pitchFamily="2" charset="0"/>
              </a:rPr>
              <a:t>Borusyak</a:t>
            </a:r>
            <a:r>
              <a:rPr lang="en-US" dirty="0">
                <a:effectLst/>
                <a:latin typeface="Helvetica" pitchFamily="2" charset="0"/>
              </a:rPr>
              <a:t> et al.(2022). Each column in Panels A and B corresponds a separate regression. The estimates presented in Panel A are trimester</a:t>
            </a:r>
          </a:p>
          <a:p>
            <a:r>
              <a:rPr lang="en-US" dirty="0">
                <a:effectLst/>
                <a:latin typeface="Helvetica" pitchFamily="2" charset="0"/>
              </a:rPr>
              <a:t>indicators reflecting exposure to mass shootings. Estimates presented in Panel B replace the trimester indicators with an overall measure of exposure to shootings during pregnancy.</a:t>
            </a:r>
          </a:p>
          <a:p>
            <a:r>
              <a:rPr lang="en-US" dirty="0">
                <a:effectLst/>
                <a:latin typeface="Helvetica" pitchFamily="2" charset="0"/>
              </a:rPr>
              <a:t>See text for more details about regression specifications and controls. Outcomes and means of the dependent variables are multiplied by 100 for ease of interpretation.</a:t>
            </a:r>
          </a:p>
          <a:p>
            <a:endParaRPr lang="en-US" dirty="0"/>
          </a:p>
        </p:txBody>
      </p:sp>
      <p:sp>
        <p:nvSpPr>
          <p:cNvPr id="4" name="Slide Number Placeholder 3"/>
          <p:cNvSpPr>
            <a:spLocks noGrp="1"/>
          </p:cNvSpPr>
          <p:nvPr>
            <p:ph type="sldNum" sz="quarter" idx="5"/>
          </p:nvPr>
        </p:nvSpPr>
        <p:spPr/>
        <p:txBody>
          <a:bodyPr/>
          <a:lstStyle/>
          <a:p>
            <a:fld id="{88EF02A0-1A62-B540-8305-A75024A15078}" type="slidenum">
              <a:rPr lang="en-US" smtClean="0"/>
              <a:t>41</a:t>
            </a:fld>
            <a:endParaRPr lang="en-US"/>
          </a:p>
        </p:txBody>
      </p:sp>
    </p:spTree>
    <p:extLst>
      <p:ext uri="{BB962C8B-B14F-4D97-AF65-F5344CB8AC3E}">
        <p14:creationId xmlns:p14="http://schemas.microsoft.com/office/powerpoint/2010/main" val="3887536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The point estimates for first trimester translate into effect sizes of 5.7 percent (0.069/1.219) for very low birthweight and 5.2 percent (0.073/1.394) for extreme prematurity. </a:t>
            </a:r>
            <a:endParaRPr lang="en-US" dirty="0"/>
          </a:p>
        </p:txBody>
      </p:sp>
      <p:sp>
        <p:nvSpPr>
          <p:cNvPr id="4" name="Slide Number Placeholder 3"/>
          <p:cNvSpPr>
            <a:spLocks noGrp="1"/>
          </p:cNvSpPr>
          <p:nvPr>
            <p:ph type="sldNum" sz="quarter" idx="5"/>
          </p:nvPr>
        </p:nvSpPr>
        <p:spPr/>
        <p:txBody>
          <a:bodyPr/>
          <a:lstStyle/>
          <a:p>
            <a:fld id="{88EF02A0-1A62-B540-8305-A75024A15078}" type="slidenum">
              <a:rPr lang="en-US" smtClean="0"/>
              <a:t>43</a:t>
            </a:fld>
            <a:endParaRPr lang="en-US"/>
          </a:p>
        </p:txBody>
      </p:sp>
    </p:spTree>
    <p:extLst>
      <p:ext uri="{BB962C8B-B14F-4D97-AF65-F5344CB8AC3E}">
        <p14:creationId xmlns:p14="http://schemas.microsoft.com/office/powerpoint/2010/main" val="2767965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A6. </a:t>
            </a:r>
            <a:r>
              <a:rPr lang="en-US" dirty="0">
                <a:effectLst/>
                <a:latin typeface="Helvetica" pitchFamily="2" charset="0"/>
              </a:rPr>
              <a:t>This table presents estimates of the effect of exposure to mass shootings between 2006 and 2019 on various infant health outcomes for different sub-groups of population. The coefficient estimates</a:t>
            </a:r>
          </a:p>
          <a:p>
            <a:r>
              <a:rPr lang="en-US" dirty="0">
                <a:effectLst/>
                <a:latin typeface="Helvetica" pitchFamily="2" charset="0"/>
              </a:rPr>
              <a:t>are obtained using imputation estimator from </a:t>
            </a:r>
            <a:r>
              <a:rPr lang="en-US" dirty="0" err="1">
                <a:effectLst/>
                <a:latin typeface="Helvetica" pitchFamily="2" charset="0"/>
              </a:rPr>
              <a:t>Borusyak</a:t>
            </a:r>
            <a:r>
              <a:rPr lang="en-US" dirty="0">
                <a:effectLst/>
                <a:latin typeface="Helvetica" pitchFamily="2" charset="0"/>
              </a:rPr>
              <a:t> et al.(2022). Column headings explain the corresponding sub-groups used for analysis. The odd (even) columns employ Very Low Birthweight</a:t>
            </a:r>
          </a:p>
          <a:p>
            <a:r>
              <a:rPr lang="en-US" dirty="0">
                <a:effectLst/>
                <a:latin typeface="Helvetica" pitchFamily="2" charset="0"/>
              </a:rPr>
              <a:t>(Very Premature) as the dependent variable. The estimates presented are trimester indicators reflecting exposure to mass shootings. See text for more details about regression specifications and controls.</a:t>
            </a:r>
          </a:p>
          <a:p>
            <a:r>
              <a:rPr lang="en-US" dirty="0">
                <a:effectLst/>
                <a:latin typeface="Helvetica" pitchFamily="2" charset="0"/>
              </a:rPr>
              <a:t>Outcomes and means of the dependent variables are multiplied by 100 for ease of interpretation.</a:t>
            </a:r>
          </a:p>
          <a:p>
            <a:endParaRPr lang="en-US" dirty="0"/>
          </a:p>
        </p:txBody>
      </p:sp>
      <p:sp>
        <p:nvSpPr>
          <p:cNvPr id="4" name="Slide Number Placeholder 3"/>
          <p:cNvSpPr>
            <a:spLocks noGrp="1"/>
          </p:cNvSpPr>
          <p:nvPr>
            <p:ph type="sldNum" sz="quarter" idx="5"/>
          </p:nvPr>
        </p:nvSpPr>
        <p:spPr/>
        <p:txBody>
          <a:bodyPr/>
          <a:lstStyle/>
          <a:p>
            <a:fld id="{88EF02A0-1A62-B540-8305-A75024A15078}" type="slidenum">
              <a:rPr lang="en-US" smtClean="0"/>
              <a:t>46</a:t>
            </a:fld>
            <a:endParaRPr lang="en-US"/>
          </a:p>
        </p:txBody>
      </p:sp>
    </p:spTree>
    <p:extLst>
      <p:ext uri="{BB962C8B-B14F-4D97-AF65-F5344CB8AC3E}">
        <p14:creationId xmlns:p14="http://schemas.microsoft.com/office/powerpoint/2010/main" val="2534001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this figure presents a graphical representation of the incidence of mass shootings between 2006 and 2019, as determined by the criteria outlined in Section 3. The data</a:t>
            </a:r>
          </a:p>
          <a:p>
            <a:r>
              <a:rPr lang="en-US" dirty="0">
                <a:effectLst/>
                <a:latin typeface="Helvetica" pitchFamily="2" charset="0"/>
              </a:rPr>
              <a:t>sources utilized for this analysis include the following references: SHR, USA Today (2023), The Washington Post’s Mass Shooting List (2023), the Mass Shootings in America (MSA) Project prepared</a:t>
            </a:r>
          </a:p>
          <a:p>
            <a:r>
              <a:rPr lang="en-US" dirty="0">
                <a:effectLst/>
                <a:latin typeface="Helvetica" pitchFamily="2" charset="0"/>
              </a:rPr>
              <a:t>by Stanford University Geospatial Center and Stanford Libraries (2019), the FBI’s Active Shooter Incidents in the USA Report (2017), and the Gun Violence Archive (2023).</a:t>
            </a:r>
          </a:p>
          <a:p>
            <a:endParaRPr lang="en-US" dirty="0"/>
          </a:p>
        </p:txBody>
      </p:sp>
      <p:sp>
        <p:nvSpPr>
          <p:cNvPr id="4" name="Slide Number Placeholder 3"/>
          <p:cNvSpPr>
            <a:spLocks noGrp="1"/>
          </p:cNvSpPr>
          <p:nvPr>
            <p:ph type="sldNum" sz="quarter" idx="5"/>
          </p:nvPr>
        </p:nvSpPr>
        <p:spPr/>
        <p:txBody>
          <a:bodyPr/>
          <a:lstStyle/>
          <a:p>
            <a:fld id="{88EF02A0-1A62-B540-8305-A75024A15078}" type="slidenum">
              <a:rPr lang="en-US" smtClean="0"/>
              <a:t>14</a:t>
            </a:fld>
            <a:endParaRPr lang="en-US"/>
          </a:p>
        </p:txBody>
      </p:sp>
    </p:spTree>
    <p:extLst>
      <p:ext uri="{BB962C8B-B14F-4D97-AF65-F5344CB8AC3E}">
        <p14:creationId xmlns:p14="http://schemas.microsoft.com/office/powerpoint/2010/main" val="656433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A6</a:t>
            </a:r>
          </a:p>
        </p:txBody>
      </p:sp>
      <p:sp>
        <p:nvSpPr>
          <p:cNvPr id="4" name="Slide Number Placeholder 3"/>
          <p:cNvSpPr>
            <a:spLocks noGrp="1"/>
          </p:cNvSpPr>
          <p:nvPr>
            <p:ph type="sldNum" sz="quarter" idx="5"/>
          </p:nvPr>
        </p:nvSpPr>
        <p:spPr/>
        <p:txBody>
          <a:bodyPr/>
          <a:lstStyle/>
          <a:p>
            <a:fld id="{88EF02A0-1A62-B540-8305-A75024A15078}" type="slidenum">
              <a:rPr lang="en-US" smtClean="0"/>
              <a:t>48</a:t>
            </a:fld>
            <a:endParaRPr lang="en-US"/>
          </a:p>
        </p:txBody>
      </p:sp>
    </p:spTree>
    <p:extLst>
      <p:ext uri="{BB962C8B-B14F-4D97-AF65-F5344CB8AC3E}">
        <p14:creationId xmlns:p14="http://schemas.microsoft.com/office/powerpoint/2010/main" val="2253823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Each column in Panels A and B corresponds to a separate regression. Column headings indicate the years of simulated shootings. The odd</a:t>
            </a:r>
          </a:p>
          <a:p>
            <a:r>
              <a:rPr lang="en-US" dirty="0">
                <a:effectLst/>
                <a:latin typeface="Helvetica" pitchFamily="2" charset="0"/>
              </a:rPr>
              <a:t>(even) columns employ Very Low Birthweight (Very Premature) as the dependent variable. The estimates presented in Panel A represent interaction</a:t>
            </a:r>
          </a:p>
          <a:p>
            <a:r>
              <a:rPr lang="en-US" dirty="0">
                <a:effectLst/>
                <a:latin typeface="Helvetica" pitchFamily="2" charset="0"/>
              </a:rPr>
              <a:t>terms involving trimester indicators reflecting exposure to Sniper shootings and the binary indicator variable Close. Estimates presented in</a:t>
            </a:r>
          </a:p>
          <a:p>
            <a:r>
              <a:rPr lang="en-US" dirty="0">
                <a:effectLst/>
                <a:latin typeface="Helvetica" pitchFamily="2" charset="0"/>
              </a:rPr>
              <a:t>Panel B replace the trimester indicators with an overall measure of exposure to shootings during pregnancy.</a:t>
            </a:r>
          </a:p>
          <a:p>
            <a:endParaRPr lang="en-US" dirty="0"/>
          </a:p>
        </p:txBody>
      </p:sp>
      <p:sp>
        <p:nvSpPr>
          <p:cNvPr id="4" name="Slide Number Placeholder 3"/>
          <p:cNvSpPr>
            <a:spLocks noGrp="1"/>
          </p:cNvSpPr>
          <p:nvPr>
            <p:ph type="sldNum" sz="quarter" idx="5"/>
          </p:nvPr>
        </p:nvSpPr>
        <p:spPr/>
        <p:txBody>
          <a:bodyPr/>
          <a:lstStyle/>
          <a:p>
            <a:fld id="{88EF02A0-1A62-B540-8305-A75024A15078}" type="slidenum">
              <a:rPr lang="en-US" smtClean="0"/>
              <a:t>54</a:t>
            </a:fld>
            <a:endParaRPr lang="en-US"/>
          </a:p>
        </p:txBody>
      </p:sp>
    </p:spTree>
    <p:extLst>
      <p:ext uri="{BB962C8B-B14F-4D97-AF65-F5344CB8AC3E}">
        <p14:creationId xmlns:p14="http://schemas.microsoft.com/office/powerpoint/2010/main" val="3295227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Each figure illustrates the distributions of coefficient estimates for single binary indicator for exposure to attacks concerning the simulated shootings generated within 22-day windows</a:t>
            </a:r>
          </a:p>
          <a:p>
            <a:r>
              <a:rPr lang="en-US" dirty="0">
                <a:effectLst/>
                <a:latin typeface="Helvetica" pitchFamily="2" charset="0"/>
              </a:rPr>
              <a:t>partitioning the sample period. The vertical lines represent the actual estimates, and the x-axis of each plot displays the ratio of placebo estimates exceeding the actual estimates.</a:t>
            </a:r>
          </a:p>
          <a:p>
            <a:endParaRPr lang="en-US" dirty="0"/>
          </a:p>
        </p:txBody>
      </p:sp>
      <p:sp>
        <p:nvSpPr>
          <p:cNvPr id="4" name="Slide Number Placeholder 3"/>
          <p:cNvSpPr>
            <a:spLocks noGrp="1"/>
          </p:cNvSpPr>
          <p:nvPr>
            <p:ph type="sldNum" sz="quarter" idx="5"/>
          </p:nvPr>
        </p:nvSpPr>
        <p:spPr/>
        <p:txBody>
          <a:bodyPr/>
          <a:lstStyle/>
          <a:p>
            <a:fld id="{88EF02A0-1A62-B540-8305-A75024A15078}" type="slidenum">
              <a:rPr lang="en-US" smtClean="0"/>
              <a:t>55</a:t>
            </a:fld>
            <a:endParaRPr lang="en-US"/>
          </a:p>
        </p:txBody>
      </p:sp>
    </p:spTree>
    <p:extLst>
      <p:ext uri="{BB962C8B-B14F-4D97-AF65-F5344CB8AC3E}">
        <p14:creationId xmlns:p14="http://schemas.microsoft.com/office/powerpoint/2010/main" val="2436352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is in Table 7</a:t>
            </a:r>
          </a:p>
        </p:txBody>
      </p:sp>
      <p:sp>
        <p:nvSpPr>
          <p:cNvPr id="4" name="Slide Number Placeholder 3"/>
          <p:cNvSpPr>
            <a:spLocks noGrp="1"/>
          </p:cNvSpPr>
          <p:nvPr>
            <p:ph type="sldNum" sz="quarter" idx="5"/>
          </p:nvPr>
        </p:nvSpPr>
        <p:spPr/>
        <p:txBody>
          <a:bodyPr/>
          <a:lstStyle/>
          <a:p>
            <a:fld id="{88EF02A0-1A62-B540-8305-A75024A15078}" type="slidenum">
              <a:rPr lang="en-US" smtClean="0"/>
              <a:t>59</a:t>
            </a:fld>
            <a:endParaRPr lang="en-US"/>
          </a:p>
        </p:txBody>
      </p:sp>
    </p:spTree>
    <p:extLst>
      <p:ext uri="{BB962C8B-B14F-4D97-AF65-F5344CB8AC3E}">
        <p14:creationId xmlns:p14="http://schemas.microsoft.com/office/powerpoint/2010/main" val="2457142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A8.  This table presents the details of our calculation of the cost of exposure to sniper attacks and mass shootings. We use our estimated effects on the likelihood of very</a:t>
            </a:r>
          </a:p>
          <a:p>
            <a:r>
              <a:rPr lang="en-US" dirty="0">
                <a:effectLst/>
                <a:latin typeface="Helvetica" pitchFamily="2" charset="0"/>
              </a:rPr>
              <a:t>low birthweight from the binary exposure to sniper attacks (0.316 in Table 3) and mass shootings (0.028 in Table 5) models. Following Currie et al. (2022), we consider increased</a:t>
            </a:r>
          </a:p>
          <a:p>
            <a:r>
              <a:rPr lang="en-US" dirty="0">
                <a:effectLst/>
                <a:latin typeface="Helvetica" pitchFamily="2" charset="0"/>
              </a:rPr>
              <a:t>costs association with six channels including, higher rate of infant mortality, increased medical costs at and immediately following birth, increased costs associated</a:t>
            </a:r>
          </a:p>
          <a:p>
            <a:r>
              <a:rPr lang="en-US" dirty="0">
                <a:effectLst/>
                <a:latin typeface="Helvetica" pitchFamily="2" charset="0"/>
              </a:rPr>
              <a:t>with childhood disability, decreases in adult income, increased medical costs associated with adult disability, and reductions in life expectancy. Dollar amounts have been</a:t>
            </a:r>
          </a:p>
          <a:p>
            <a:r>
              <a:rPr lang="en-US" dirty="0">
                <a:effectLst/>
                <a:latin typeface="Helvetica" pitchFamily="2" charset="0"/>
              </a:rPr>
              <a:t>inflation adjusted to 2023 values using the US consumer price index. To determine the present discounted value of lifetime earnings, we aggregate over the distribution of</a:t>
            </a:r>
          </a:p>
          <a:p>
            <a:r>
              <a:rPr lang="en-US" dirty="0">
                <a:effectLst/>
                <a:latin typeface="Helvetica" pitchFamily="2" charset="0"/>
              </a:rPr>
              <a:t>earnings data from ages 16 to 64 in the 2017 American Communities Survey, assuming that earnings are discounted using a 3 percent real rate (i.e., a 5 percent discount rate</a:t>
            </a:r>
          </a:p>
          <a:p>
            <a:r>
              <a:rPr lang="en-US" dirty="0">
                <a:effectLst/>
                <a:latin typeface="Helvetica" pitchFamily="2" charset="0"/>
              </a:rPr>
              <a:t>with 2 percent wage growth) back to age zero.</a:t>
            </a:r>
          </a:p>
          <a:p>
            <a:endParaRPr lang="en-US" dirty="0"/>
          </a:p>
        </p:txBody>
      </p:sp>
      <p:sp>
        <p:nvSpPr>
          <p:cNvPr id="4" name="Slide Number Placeholder 3"/>
          <p:cNvSpPr>
            <a:spLocks noGrp="1"/>
          </p:cNvSpPr>
          <p:nvPr>
            <p:ph type="sldNum" sz="quarter" idx="5"/>
          </p:nvPr>
        </p:nvSpPr>
        <p:spPr/>
        <p:txBody>
          <a:bodyPr/>
          <a:lstStyle/>
          <a:p>
            <a:fld id="{88EF02A0-1A62-B540-8305-A75024A15078}" type="slidenum">
              <a:rPr lang="en-US" smtClean="0"/>
              <a:t>60</a:t>
            </a:fld>
            <a:endParaRPr lang="en-US"/>
          </a:p>
        </p:txBody>
      </p:sp>
    </p:spTree>
    <p:extLst>
      <p:ext uri="{BB962C8B-B14F-4D97-AF65-F5344CB8AC3E}">
        <p14:creationId xmlns:p14="http://schemas.microsoft.com/office/powerpoint/2010/main" val="899188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The data</a:t>
            </a:r>
          </a:p>
          <a:p>
            <a:r>
              <a:rPr lang="en-US" dirty="0">
                <a:effectLst/>
                <a:latin typeface="Helvetica" pitchFamily="2" charset="0"/>
              </a:rPr>
              <a:t>sources utilized for this analysis include the following references: SHR, USA Today (2023), The</a:t>
            </a:r>
          </a:p>
          <a:p>
            <a:r>
              <a:rPr lang="en-US" dirty="0">
                <a:effectLst/>
                <a:latin typeface="Helvetica" pitchFamily="2" charset="0"/>
              </a:rPr>
              <a:t>Washington Post’s Mass Shooting List (2023), the Mass Shootings in America (MSA) Project prepared</a:t>
            </a:r>
          </a:p>
          <a:p>
            <a:r>
              <a:rPr lang="en-US" dirty="0">
                <a:effectLst/>
                <a:latin typeface="Helvetica" pitchFamily="2" charset="0"/>
              </a:rPr>
              <a:t>by Stanford University Geospatial Center and Stanford Libraries (2019), the FBI’s Active</a:t>
            </a:r>
          </a:p>
          <a:p>
            <a:r>
              <a:rPr lang="en-US" dirty="0">
                <a:effectLst/>
                <a:latin typeface="Helvetica" pitchFamily="2" charset="0"/>
              </a:rPr>
              <a:t>Shooter Incidents in the USA Report (2017), and the Gun Violence Archive (2023). The bottom</a:t>
            </a:r>
          </a:p>
          <a:p>
            <a:r>
              <a:rPr lang="en-US" dirty="0">
                <a:effectLst/>
                <a:latin typeface="Helvetica" pitchFamily="2" charset="0"/>
              </a:rPr>
              <a:t>panel plots the geographic distribution of mass shootings between 2006 and 2019 based on the</a:t>
            </a:r>
          </a:p>
          <a:p>
            <a:r>
              <a:rPr lang="en-US" dirty="0">
                <a:effectLst/>
                <a:latin typeface="Helvetica" pitchFamily="2" charset="0"/>
              </a:rPr>
              <a:t>sources listed in Panel A. Counties in red highlight Ever Attacked counties.</a:t>
            </a:r>
          </a:p>
          <a:p>
            <a:r>
              <a:rPr lang="en-US" dirty="0">
                <a:effectLst/>
                <a:latin typeface="Helvetica" pitchFamily="2" charset="0"/>
              </a:rPr>
              <a:t>30</a:t>
            </a:r>
          </a:p>
          <a:p>
            <a:endParaRPr lang="en-US" dirty="0"/>
          </a:p>
        </p:txBody>
      </p:sp>
      <p:sp>
        <p:nvSpPr>
          <p:cNvPr id="4" name="Slide Number Placeholder 3"/>
          <p:cNvSpPr>
            <a:spLocks noGrp="1"/>
          </p:cNvSpPr>
          <p:nvPr>
            <p:ph type="sldNum" sz="quarter" idx="5"/>
          </p:nvPr>
        </p:nvSpPr>
        <p:spPr/>
        <p:txBody>
          <a:bodyPr/>
          <a:lstStyle/>
          <a:p>
            <a:fld id="{88EF02A0-1A62-B540-8305-A75024A15078}" type="slidenum">
              <a:rPr lang="en-US" smtClean="0"/>
              <a:t>15</a:t>
            </a:fld>
            <a:endParaRPr lang="en-US"/>
          </a:p>
        </p:txBody>
      </p:sp>
    </p:spTree>
    <p:extLst>
      <p:ext uri="{BB962C8B-B14F-4D97-AF65-F5344CB8AC3E}">
        <p14:creationId xmlns:p14="http://schemas.microsoft.com/office/powerpoint/2010/main" val="3021379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Notes: The figure shows the total number of births by birth month-year between 1998 and 2004</a:t>
            </a:r>
          </a:p>
          <a:p>
            <a:r>
              <a:rPr lang="en-US" dirty="0">
                <a:effectLst/>
                <a:latin typeface="Helvetica" pitchFamily="2" charset="0"/>
              </a:rPr>
              <a:t>using the Vital Statistics Natality records from Virginia. The vertical red lines in graph denote</a:t>
            </a:r>
          </a:p>
          <a:p>
            <a:r>
              <a:rPr lang="en-US" dirty="0">
                <a:effectLst/>
                <a:latin typeface="Helvetica" pitchFamily="2" charset="0"/>
              </a:rPr>
              <a:t>January 2002 and October 2002, respectively.</a:t>
            </a:r>
          </a:p>
          <a:p>
            <a:endParaRPr lang="en-US" dirty="0"/>
          </a:p>
        </p:txBody>
      </p:sp>
      <p:sp>
        <p:nvSpPr>
          <p:cNvPr id="4" name="Slide Number Placeholder 3"/>
          <p:cNvSpPr>
            <a:spLocks noGrp="1"/>
          </p:cNvSpPr>
          <p:nvPr>
            <p:ph type="sldNum" sz="quarter" idx="5"/>
          </p:nvPr>
        </p:nvSpPr>
        <p:spPr/>
        <p:txBody>
          <a:bodyPr/>
          <a:lstStyle/>
          <a:p>
            <a:fld id="{88EF02A0-1A62-B540-8305-A75024A15078}" type="slidenum">
              <a:rPr lang="en-US" smtClean="0"/>
              <a:t>19</a:t>
            </a:fld>
            <a:endParaRPr lang="en-US"/>
          </a:p>
        </p:txBody>
      </p:sp>
    </p:spTree>
    <p:extLst>
      <p:ext uri="{BB962C8B-B14F-4D97-AF65-F5344CB8AC3E}">
        <p14:creationId xmlns:p14="http://schemas.microsoft.com/office/powerpoint/2010/main" val="2674486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A1. </a:t>
            </a:r>
            <a:r>
              <a:rPr lang="en-US" dirty="0">
                <a:effectLst/>
                <a:latin typeface="Helvetica" pitchFamily="2" charset="0"/>
              </a:rPr>
              <a:t>Each column in Panels A and B corresponds to a separate regression. Column headings indicate dependent variables. The estimates presented in Panel A represent interaction terms involving trimester indicators reflecting exposure to Sniper shootings and the binary indicator variable Close. Estimates presented in Panel B replace the trimester indicators</a:t>
            </a:r>
          </a:p>
          <a:p>
            <a:r>
              <a:rPr lang="en-US" dirty="0">
                <a:effectLst/>
                <a:latin typeface="Helvetica" pitchFamily="2" charset="0"/>
              </a:rPr>
              <a:t>with an overall measure of exposure to shootings during pregnancy. See text for more details about regression specifications and controls. Standard errors are clustered at the county level. *** p &lt; 0:01, ** p &lt; 0:05, * p &lt; 0:1.</a:t>
            </a:r>
          </a:p>
          <a:p>
            <a:endParaRPr lang="en-US" dirty="0"/>
          </a:p>
        </p:txBody>
      </p:sp>
      <p:sp>
        <p:nvSpPr>
          <p:cNvPr id="4" name="Slide Number Placeholder 3"/>
          <p:cNvSpPr>
            <a:spLocks noGrp="1"/>
          </p:cNvSpPr>
          <p:nvPr>
            <p:ph type="sldNum" sz="quarter" idx="5"/>
          </p:nvPr>
        </p:nvSpPr>
        <p:spPr/>
        <p:txBody>
          <a:bodyPr/>
          <a:lstStyle/>
          <a:p>
            <a:fld id="{88EF02A0-1A62-B540-8305-A75024A15078}" type="slidenum">
              <a:rPr lang="en-US" smtClean="0"/>
              <a:t>20</a:t>
            </a:fld>
            <a:endParaRPr lang="en-US"/>
          </a:p>
        </p:txBody>
      </p:sp>
    </p:spTree>
    <p:extLst>
      <p:ext uri="{BB962C8B-B14F-4D97-AF65-F5344CB8AC3E}">
        <p14:creationId xmlns:p14="http://schemas.microsoft.com/office/powerpoint/2010/main" val="195683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A9. </a:t>
            </a:r>
            <a:r>
              <a:rPr lang="en-US" dirty="0">
                <a:effectLst/>
                <a:latin typeface="Helvetica" pitchFamily="2" charset="0"/>
              </a:rPr>
              <a:t>This table presents sample averages for several control and outcome variables for mothers who reside in Ever Attacked counties, using U.S. Vital Statistics Natality records data for the mass shootings between 2006 and 2019. Column 1 displays sample averages for the corresponding variables for women who resides in Ever Attacked counties (full sample). Column 2 provides sample averages for mothers</a:t>
            </a:r>
          </a:p>
          <a:p>
            <a:r>
              <a:rPr lang="en-US" dirty="0">
                <a:effectLst/>
                <a:latin typeface="Helvetica" pitchFamily="2" charset="0"/>
              </a:rPr>
              <a:t>who were exposed to shootings during their pregnancies, constituting the treatment group. Column 3 presents the sample averages for the control group, including women who experienced mass shootings after their expected month of delivery.</a:t>
            </a:r>
          </a:p>
          <a:p>
            <a:endParaRPr lang="en-US" dirty="0"/>
          </a:p>
        </p:txBody>
      </p:sp>
      <p:sp>
        <p:nvSpPr>
          <p:cNvPr id="4" name="Slide Number Placeholder 3"/>
          <p:cNvSpPr>
            <a:spLocks noGrp="1"/>
          </p:cNvSpPr>
          <p:nvPr>
            <p:ph type="sldNum" sz="quarter" idx="5"/>
          </p:nvPr>
        </p:nvSpPr>
        <p:spPr/>
        <p:txBody>
          <a:bodyPr/>
          <a:lstStyle/>
          <a:p>
            <a:fld id="{88EF02A0-1A62-B540-8305-A75024A15078}" type="slidenum">
              <a:rPr lang="en-US" smtClean="0"/>
              <a:t>23</a:t>
            </a:fld>
            <a:endParaRPr lang="en-US"/>
          </a:p>
        </p:txBody>
      </p:sp>
    </p:spTree>
    <p:extLst>
      <p:ext uri="{BB962C8B-B14F-4D97-AF65-F5344CB8AC3E}">
        <p14:creationId xmlns:p14="http://schemas.microsoft.com/office/powerpoint/2010/main" val="3992138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This figure shows quarterly number of births by county up to seven quarters preceding a mass shooting and</a:t>
            </a:r>
          </a:p>
          <a:p>
            <a:r>
              <a:rPr lang="en-US" dirty="0">
                <a:effectLst/>
                <a:latin typeface="Helvetica" pitchFamily="2" charset="0"/>
              </a:rPr>
              <a:t>three quarters following the shootings (between 2006 and 2019) using U.S. Vital Statistics Natality records.</a:t>
            </a:r>
          </a:p>
          <a:p>
            <a:endParaRPr lang="en-US" dirty="0"/>
          </a:p>
        </p:txBody>
      </p:sp>
      <p:sp>
        <p:nvSpPr>
          <p:cNvPr id="4" name="Slide Number Placeholder 3"/>
          <p:cNvSpPr>
            <a:spLocks noGrp="1"/>
          </p:cNvSpPr>
          <p:nvPr>
            <p:ph type="sldNum" sz="quarter" idx="5"/>
          </p:nvPr>
        </p:nvSpPr>
        <p:spPr/>
        <p:txBody>
          <a:bodyPr/>
          <a:lstStyle/>
          <a:p>
            <a:fld id="{88EF02A0-1A62-B540-8305-A75024A15078}" type="slidenum">
              <a:rPr lang="en-US" smtClean="0"/>
              <a:t>24</a:t>
            </a:fld>
            <a:endParaRPr lang="en-US"/>
          </a:p>
        </p:txBody>
      </p:sp>
    </p:spTree>
    <p:extLst>
      <p:ext uri="{BB962C8B-B14F-4D97-AF65-F5344CB8AC3E}">
        <p14:creationId xmlns:p14="http://schemas.microsoft.com/office/powerpoint/2010/main" val="2409586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“coincide” means that the expected delivery date itself occurred during the shootings period – could mean that someone had trouble getting to the hospital for e.g.</a:t>
            </a:r>
          </a:p>
        </p:txBody>
      </p:sp>
      <p:sp>
        <p:nvSpPr>
          <p:cNvPr id="4" name="Slide Number Placeholder 3"/>
          <p:cNvSpPr>
            <a:spLocks noGrp="1"/>
          </p:cNvSpPr>
          <p:nvPr>
            <p:ph type="sldNum" sz="quarter" idx="5"/>
          </p:nvPr>
        </p:nvSpPr>
        <p:spPr/>
        <p:txBody>
          <a:bodyPr/>
          <a:lstStyle/>
          <a:p>
            <a:fld id="{88EF02A0-1A62-B540-8305-A75024A15078}" type="slidenum">
              <a:rPr lang="en-US" smtClean="0"/>
              <a:t>26</a:t>
            </a:fld>
            <a:endParaRPr lang="en-US"/>
          </a:p>
        </p:txBody>
      </p:sp>
    </p:spTree>
    <p:extLst>
      <p:ext uri="{BB962C8B-B14F-4D97-AF65-F5344CB8AC3E}">
        <p14:creationId xmlns:p14="http://schemas.microsoft.com/office/powerpoint/2010/main" val="216140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Figure on the left (Figure 3) has county-specific time trends.  Figure on the right (A3) omits them.  Each panel shows the coefficient estimates with 95% confidence intervals based on equation (2). “1” , “2”, and “3” denote exposure to Sniper shootings within the first, second, and third trimesters of pregnancy, respectively. q = -1 is the reference category. Standard errors are clustered at the county level. Both outcomes are multiplied by 100 for ease of interpretation.</a:t>
            </a:r>
          </a:p>
          <a:p>
            <a:endParaRPr lang="en-US" dirty="0"/>
          </a:p>
        </p:txBody>
      </p:sp>
      <p:sp>
        <p:nvSpPr>
          <p:cNvPr id="4" name="Slide Number Placeholder 3"/>
          <p:cNvSpPr>
            <a:spLocks noGrp="1"/>
          </p:cNvSpPr>
          <p:nvPr>
            <p:ph type="sldNum" sz="quarter" idx="5"/>
          </p:nvPr>
        </p:nvSpPr>
        <p:spPr/>
        <p:txBody>
          <a:bodyPr/>
          <a:lstStyle/>
          <a:p>
            <a:fld id="{88EF02A0-1A62-B540-8305-A75024A15078}" type="slidenum">
              <a:rPr lang="en-US" smtClean="0"/>
              <a:t>27</a:t>
            </a:fld>
            <a:endParaRPr lang="en-US"/>
          </a:p>
        </p:txBody>
      </p:sp>
    </p:spTree>
    <p:extLst>
      <p:ext uri="{BB962C8B-B14F-4D97-AF65-F5344CB8AC3E}">
        <p14:creationId xmlns:p14="http://schemas.microsoft.com/office/powerpoint/2010/main" val="3458715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2135C-35B4-032D-9061-604D0CD1E8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FE4CDB-D810-D4D0-676B-0C58B05FDC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BC7C6D-1964-E388-2EC7-DD5BCC581724}"/>
              </a:ext>
            </a:extLst>
          </p:cNvPr>
          <p:cNvSpPr>
            <a:spLocks noGrp="1"/>
          </p:cNvSpPr>
          <p:nvPr>
            <p:ph type="dt" sz="half" idx="10"/>
          </p:nvPr>
        </p:nvSpPr>
        <p:spPr/>
        <p:txBody>
          <a:bodyPr/>
          <a:lstStyle/>
          <a:p>
            <a:fld id="{5451C8AB-FE28-3447-B291-3C298EF9D6BB}" type="datetimeFigureOut">
              <a:rPr lang="en-US" smtClean="0"/>
              <a:t>2/24/24</a:t>
            </a:fld>
            <a:endParaRPr lang="en-US"/>
          </a:p>
        </p:txBody>
      </p:sp>
      <p:sp>
        <p:nvSpPr>
          <p:cNvPr id="5" name="Footer Placeholder 4">
            <a:extLst>
              <a:ext uri="{FF2B5EF4-FFF2-40B4-BE49-F238E27FC236}">
                <a16:creationId xmlns:a16="http://schemas.microsoft.com/office/drawing/2014/main" id="{464C93AE-5752-115E-3E83-2DE3F2F1C9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E58314-8B3C-7950-6805-E0C586B6E7C2}"/>
              </a:ext>
            </a:extLst>
          </p:cNvPr>
          <p:cNvSpPr>
            <a:spLocks noGrp="1"/>
          </p:cNvSpPr>
          <p:nvPr>
            <p:ph type="sldNum" sz="quarter" idx="12"/>
          </p:nvPr>
        </p:nvSpPr>
        <p:spPr/>
        <p:txBody>
          <a:bodyPr/>
          <a:lstStyle/>
          <a:p>
            <a:fld id="{064DF322-4AE5-BD4D-A27B-DE3F8C242634}" type="slidenum">
              <a:rPr lang="en-US" smtClean="0"/>
              <a:t>‹#›</a:t>
            </a:fld>
            <a:endParaRPr lang="en-US"/>
          </a:p>
        </p:txBody>
      </p:sp>
    </p:spTree>
    <p:extLst>
      <p:ext uri="{BB962C8B-B14F-4D97-AF65-F5344CB8AC3E}">
        <p14:creationId xmlns:p14="http://schemas.microsoft.com/office/powerpoint/2010/main" val="157282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CF4E-B9DC-C810-2801-1A5E0AB5F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363108-B62B-9C59-8DEB-966EDA4AF5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F8381-626A-274B-6ECB-CC4263E739E1}"/>
              </a:ext>
            </a:extLst>
          </p:cNvPr>
          <p:cNvSpPr>
            <a:spLocks noGrp="1"/>
          </p:cNvSpPr>
          <p:nvPr>
            <p:ph type="dt" sz="half" idx="10"/>
          </p:nvPr>
        </p:nvSpPr>
        <p:spPr/>
        <p:txBody>
          <a:bodyPr/>
          <a:lstStyle/>
          <a:p>
            <a:fld id="{5451C8AB-FE28-3447-B291-3C298EF9D6BB}" type="datetimeFigureOut">
              <a:rPr lang="en-US" smtClean="0"/>
              <a:t>2/24/24</a:t>
            </a:fld>
            <a:endParaRPr lang="en-US"/>
          </a:p>
        </p:txBody>
      </p:sp>
      <p:sp>
        <p:nvSpPr>
          <p:cNvPr id="5" name="Footer Placeholder 4">
            <a:extLst>
              <a:ext uri="{FF2B5EF4-FFF2-40B4-BE49-F238E27FC236}">
                <a16:creationId xmlns:a16="http://schemas.microsoft.com/office/drawing/2014/main" id="{AF72BCE4-DE9E-05E4-5E67-73FCEA0E3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B3E7F-A78C-13B6-B9B3-12D5B790839F}"/>
              </a:ext>
            </a:extLst>
          </p:cNvPr>
          <p:cNvSpPr>
            <a:spLocks noGrp="1"/>
          </p:cNvSpPr>
          <p:nvPr>
            <p:ph type="sldNum" sz="quarter" idx="12"/>
          </p:nvPr>
        </p:nvSpPr>
        <p:spPr/>
        <p:txBody>
          <a:bodyPr/>
          <a:lstStyle/>
          <a:p>
            <a:fld id="{064DF322-4AE5-BD4D-A27B-DE3F8C242634}" type="slidenum">
              <a:rPr lang="en-US" smtClean="0"/>
              <a:t>‹#›</a:t>
            </a:fld>
            <a:endParaRPr lang="en-US"/>
          </a:p>
        </p:txBody>
      </p:sp>
    </p:spTree>
    <p:extLst>
      <p:ext uri="{BB962C8B-B14F-4D97-AF65-F5344CB8AC3E}">
        <p14:creationId xmlns:p14="http://schemas.microsoft.com/office/powerpoint/2010/main" val="48463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A17BC6-3204-3146-EA2E-07D2DDA6F1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CC09EB-1F3F-DF51-B165-3777B80565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E144C0-A362-DDB3-EEEF-E360CCCC21C1}"/>
              </a:ext>
            </a:extLst>
          </p:cNvPr>
          <p:cNvSpPr>
            <a:spLocks noGrp="1"/>
          </p:cNvSpPr>
          <p:nvPr>
            <p:ph type="dt" sz="half" idx="10"/>
          </p:nvPr>
        </p:nvSpPr>
        <p:spPr/>
        <p:txBody>
          <a:bodyPr/>
          <a:lstStyle/>
          <a:p>
            <a:fld id="{5451C8AB-FE28-3447-B291-3C298EF9D6BB}" type="datetimeFigureOut">
              <a:rPr lang="en-US" smtClean="0"/>
              <a:t>2/24/24</a:t>
            </a:fld>
            <a:endParaRPr lang="en-US"/>
          </a:p>
        </p:txBody>
      </p:sp>
      <p:sp>
        <p:nvSpPr>
          <p:cNvPr id="5" name="Footer Placeholder 4">
            <a:extLst>
              <a:ext uri="{FF2B5EF4-FFF2-40B4-BE49-F238E27FC236}">
                <a16:creationId xmlns:a16="http://schemas.microsoft.com/office/drawing/2014/main" id="{DECB1524-CDEF-58BE-213C-DE613154B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819F4-7C07-F640-A906-DA1FC84B7724}"/>
              </a:ext>
            </a:extLst>
          </p:cNvPr>
          <p:cNvSpPr>
            <a:spLocks noGrp="1"/>
          </p:cNvSpPr>
          <p:nvPr>
            <p:ph type="sldNum" sz="quarter" idx="12"/>
          </p:nvPr>
        </p:nvSpPr>
        <p:spPr/>
        <p:txBody>
          <a:bodyPr/>
          <a:lstStyle/>
          <a:p>
            <a:fld id="{064DF322-4AE5-BD4D-A27B-DE3F8C242634}" type="slidenum">
              <a:rPr lang="en-US" smtClean="0"/>
              <a:t>‹#›</a:t>
            </a:fld>
            <a:endParaRPr lang="en-US"/>
          </a:p>
        </p:txBody>
      </p:sp>
    </p:spTree>
    <p:extLst>
      <p:ext uri="{BB962C8B-B14F-4D97-AF65-F5344CB8AC3E}">
        <p14:creationId xmlns:p14="http://schemas.microsoft.com/office/powerpoint/2010/main" val="60194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4AD4-A60C-8302-D9BC-2A1A5BFCEA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53AD7-F462-D28E-2E16-F0299B1370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830BA-F1F3-EAC3-7286-CD66899C684A}"/>
              </a:ext>
            </a:extLst>
          </p:cNvPr>
          <p:cNvSpPr>
            <a:spLocks noGrp="1"/>
          </p:cNvSpPr>
          <p:nvPr>
            <p:ph type="dt" sz="half" idx="10"/>
          </p:nvPr>
        </p:nvSpPr>
        <p:spPr/>
        <p:txBody>
          <a:bodyPr/>
          <a:lstStyle/>
          <a:p>
            <a:fld id="{5451C8AB-FE28-3447-B291-3C298EF9D6BB}" type="datetimeFigureOut">
              <a:rPr lang="en-US" smtClean="0"/>
              <a:t>2/24/24</a:t>
            </a:fld>
            <a:endParaRPr lang="en-US"/>
          </a:p>
        </p:txBody>
      </p:sp>
      <p:sp>
        <p:nvSpPr>
          <p:cNvPr id="5" name="Footer Placeholder 4">
            <a:extLst>
              <a:ext uri="{FF2B5EF4-FFF2-40B4-BE49-F238E27FC236}">
                <a16:creationId xmlns:a16="http://schemas.microsoft.com/office/drawing/2014/main" id="{60326B57-16E1-0033-39C7-4A20EA58A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FAEC9-E9F5-0675-C52A-2333A2ECD98E}"/>
              </a:ext>
            </a:extLst>
          </p:cNvPr>
          <p:cNvSpPr>
            <a:spLocks noGrp="1"/>
          </p:cNvSpPr>
          <p:nvPr>
            <p:ph type="sldNum" sz="quarter" idx="12"/>
          </p:nvPr>
        </p:nvSpPr>
        <p:spPr/>
        <p:txBody>
          <a:bodyPr/>
          <a:lstStyle/>
          <a:p>
            <a:fld id="{064DF322-4AE5-BD4D-A27B-DE3F8C242634}" type="slidenum">
              <a:rPr lang="en-US" smtClean="0"/>
              <a:t>‹#›</a:t>
            </a:fld>
            <a:endParaRPr lang="en-US"/>
          </a:p>
        </p:txBody>
      </p:sp>
    </p:spTree>
    <p:extLst>
      <p:ext uri="{BB962C8B-B14F-4D97-AF65-F5344CB8AC3E}">
        <p14:creationId xmlns:p14="http://schemas.microsoft.com/office/powerpoint/2010/main" val="773190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50A1-14EA-6596-DB8D-FD960EAA76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CC4287-A625-624E-4E21-7979B2F9C4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5CDD19-418E-02A8-302E-90AE7DFB3E6A}"/>
              </a:ext>
            </a:extLst>
          </p:cNvPr>
          <p:cNvSpPr>
            <a:spLocks noGrp="1"/>
          </p:cNvSpPr>
          <p:nvPr>
            <p:ph type="dt" sz="half" idx="10"/>
          </p:nvPr>
        </p:nvSpPr>
        <p:spPr/>
        <p:txBody>
          <a:bodyPr/>
          <a:lstStyle/>
          <a:p>
            <a:fld id="{5451C8AB-FE28-3447-B291-3C298EF9D6BB}" type="datetimeFigureOut">
              <a:rPr lang="en-US" smtClean="0"/>
              <a:t>2/24/24</a:t>
            </a:fld>
            <a:endParaRPr lang="en-US"/>
          </a:p>
        </p:txBody>
      </p:sp>
      <p:sp>
        <p:nvSpPr>
          <p:cNvPr id="5" name="Footer Placeholder 4">
            <a:extLst>
              <a:ext uri="{FF2B5EF4-FFF2-40B4-BE49-F238E27FC236}">
                <a16:creationId xmlns:a16="http://schemas.microsoft.com/office/drawing/2014/main" id="{50AFDB9C-B68C-223C-6163-0E3763402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C5CDD-4160-8D23-5AD9-0BA573C35D07}"/>
              </a:ext>
            </a:extLst>
          </p:cNvPr>
          <p:cNvSpPr>
            <a:spLocks noGrp="1"/>
          </p:cNvSpPr>
          <p:nvPr>
            <p:ph type="sldNum" sz="quarter" idx="12"/>
          </p:nvPr>
        </p:nvSpPr>
        <p:spPr/>
        <p:txBody>
          <a:bodyPr/>
          <a:lstStyle/>
          <a:p>
            <a:fld id="{064DF322-4AE5-BD4D-A27B-DE3F8C242634}" type="slidenum">
              <a:rPr lang="en-US" smtClean="0"/>
              <a:t>‹#›</a:t>
            </a:fld>
            <a:endParaRPr lang="en-US"/>
          </a:p>
        </p:txBody>
      </p:sp>
    </p:spTree>
    <p:extLst>
      <p:ext uri="{BB962C8B-B14F-4D97-AF65-F5344CB8AC3E}">
        <p14:creationId xmlns:p14="http://schemas.microsoft.com/office/powerpoint/2010/main" val="72751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60291-DAA0-2480-82BA-19B7D80FC2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1810A6-E4CF-C4DE-D1D1-E2F91E372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867AF9-DD12-BA5B-5992-1985DC557E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2CBA30-A3A7-CCC7-7CA0-777223602D43}"/>
              </a:ext>
            </a:extLst>
          </p:cNvPr>
          <p:cNvSpPr>
            <a:spLocks noGrp="1"/>
          </p:cNvSpPr>
          <p:nvPr>
            <p:ph type="dt" sz="half" idx="10"/>
          </p:nvPr>
        </p:nvSpPr>
        <p:spPr/>
        <p:txBody>
          <a:bodyPr/>
          <a:lstStyle/>
          <a:p>
            <a:fld id="{5451C8AB-FE28-3447-B291-3C298EF9D6BB}" type="datetimeFigureOut">
              <a:rPr lang="en-US" smtClean="0"/>
              <a:t>2/24/24</a:t>
            </a:fld>
            <a:endParaRPr lang="en-US"/>
          </a:p>
        </p:txBody>
      </p:sp>
      <p:sp>
        <p:nvSpPr>
          <p:cNvPr id="6" name="Footer Placeholder 5">
            <a:extLst>
              <a:ext uri="{FF2B5EF4-FFF2-40B4-BE49-F238E27FC236}">
                <a16:creationId xmlns:a16="http://schemas.microsoft.com/office/drawing/2014/main" id="{C8D9B118-FD3F-0906-170C-E0DF32F66D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6FF9D7-AAAC-31A6-B55E-DA62B67DB815}"/>
              </a:ext>
            </a:extLst>
          </p:cNvPr>
          <p:cNvSpPr>
            <a:spLocks noGrp="1"/>
          </p:cNvSpPr>
          <p:nvPr>
            <p:ph type="sldNum" sz="quarter" idx="12"/>
          </p:nvPr>
        </p:nvSpPr>
        <p:spPr/>
        <p:txBody>
          <a:bodyPr/>
          <a:lstStyle/>
          <a:p>
            <a:fld id="{064DF322-4AE5-BD4D-A27B-DE3F8C242634}" type="slidenum">
              <a:rPr lang="en-US" smtClean="0"/>
              <a:t>‹#›</a:t>
            </a:fld>
            <a:endParaRPr lang="en-US"/>
          </a:p>
        </p:txBody>
      </p:sp>
    </p:spTree>
    <p:extLst>
      <p:ext uri="{BB962C8B-B14F-4D97-AF65-F5344CB8AC3E}">
        <p14:creationId xmlns:p14="http://schemas.microsoft.com/office/powerpoint/2010/main" val="3859096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FC6B9-3342-251C-9C66-21BE1A13C4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B64135-2059-E70B-DF8A-F960BCC53E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71D165-CE5B-A494-95F8-B2319BB1B8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900975-9C96-A5CD-7C96-8B3A8FB9C9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D32570-9BD5-CC2E-7FCA-8FF2A82459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CECA14-B12D-FEAD-F349-DB041A0CA728}"/>
              </a:ext>
            </a:extLst>
          </p:cNvPr>
          <p:cNvSpPr>
            <a:spLocks noGrp="1"/>
          </p:cNvSpPr>
          <p:nvPr>
            <p:ph type="dt" sz="half" idx="10"/>
          </p:nvPr>
        </p:nvSpPr>
        <p:spPr/>
        <p:txBody>
          <a:bodyPr/>
          <a:lstStyle/>
          <a:p>
            <a:fld id="{5451C8AB-FE28-3447-B291-3C298EF9D6BB}" type="datetimeFigureOut">
              <a:rPr lang="en-US" smtClean="0"/>
              <a:t>2/24/24</a:t>
            </a:fld>
            <a:endParaRPr lang="en-US"/>
          </a:p>
        </p:txBody>
      </p:sp>
      <p:sp>
        <p:nvSpPr>
          <p:cNvPr id="8" name="Footer Placeholder 7">
            <a:extLst>
              <a:ext uri="{FF2B5EF4-FFF2-40B4-BE49-F238E27FC236}">
                <a16:creationId xmlns:a16="http://schemas.microsoft.com/office/drawing/2014/main" id="{C2DCC0C7-B854-DACA-671B-127E186F57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A6C175-38D6-2BCB-1CA7-00DAD9AAA314}"/>
              </a:ext>
            </a:extLst>
          </p:cNvPr>
          <p:cNvSpPr>
            <a:spLocks noGrp="1"/>
          </p:cNvSpPr>
          <p:nvPr>
            <p:ph type="sldNum" sz="quarter" idx="12"/>
          </p:nvPr>
        </p:nvSpPr>
        <p:spPr/>
        <p:txBody>
          <a:bodyPr/>
          <a:lstStyle/>
          <a:p>
            <a:fld id="{064DF322-4AE5-BD4D-A27B-DE3F8C242634}" type="slidenum">
              <a:rPr lang="en-US" smtClean="0"/>
              <a:t>‹#›</a:t>
            </a:fld>
            <a:endParaRPr lang="en-US"/>
          </a:p>
        </p:txBody>
      </p:sp>
    </p:spTree>
    <p:extLst>
      <p:ext uri="{BB962C8B-B14F-4D97-AF65-F5344CB8AC3E}">
        <p14:creationId xmlns:p14="http://schemas.microsoft.com/office/powerpoint/2010/main" val="2450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B338-FB0D-D929-030C-FDF062D118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780398-2A67-C14F-6B35-B7C34DFBF039}"/>
              </a:ext>
            </a:extLst>
          </p:cNvPr>
          <p:cNvSpPr>
            <a:spLocks noGrp="1"/>
          </p:cNvSpPr>
          <p:nvPr>
            <p:ph type="dt" sz="half" idx="10"/>
          </p:nvPr>
        </p:nvSpPr>
        <p:spPr/>
        <p:txBody>
          <a:bodyPr/>
          <a:lstStyle/>
          <a:p>
            <a:fld id="{5451C8AB-FE28-3447-B291-3C298EF9D6BB}" type="datetimeFigureOut">
              <a:rPr lang="en-US" smtClean="0"/>
              <a:t>2/24/24</a:t>
            </a:fld>
            <a:endParaRPr lang="en-US"/>
          </a:p>
        </p:txBody>
      </p:sp>
      <p:sp>
        <p:nvSpPr>
          <p:cNvPr id="4" name="Footer Placeholder 3">
            <a:extLst>
              <a:ext uri="{FF2B5EF4-FFF2-40B4-BE49-F238E27FC236}">
                <a16:creationId xmlns:a16="http://schemas.microsoft.com/office/drawing/2014/main" id="{E47E87DF-C63D-C262-76FA-4D0F8EA221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F460C-7067-5D78-F23C-87B50FE4EF8B}"/>
              </a:ext>
            </a:extLst>
          </p:cNvPr>
          <p:cNvSpPr>
            <a:spLocks noGrp="1"/>
          </p:cNvSpPr>
          <p:nvPr>
            <p:ph type="sldNum" sz="quarter" idx="12"/>
          </p:nvPr>
        </p:nvSpPr>
        <p:spPr/>
        <p:txBody>
          <a:bodyPr/>
          <a:lstStyle/>
          <a:p>
            <a:fld id="{064DF322-4AE5-BD4D-A27B-DE3F8C242634}" type="slidenum">
              <a:rPr lang="en-US" smtClean="0"/>
              <a:t>‹#›</a:t>
            </a:fld>
            <a:endParaRPr lang="en-US"/>
          </a:p>
        </p:txBody>
      </p:sp>
    </p:spTree>
    <p:extLst>
      <p:ext uri="{BB962C8B-B14F-4D97-AF65-F5344CB8AC3E}">
        <p14:creationId xmlns:p14="http://schemas.microsoft.com/office/powerpoint/2010/main" val="362186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E0A35-BA20-B0CE-3004-66DE83DB5287}"/>
              </a:ext>
            </a:extLst>
          </p:cNvPr>
          <p:cNvSpPr>
            <a:spLocks noGrp="1"/>
          </p:cNvSpPr>
          <p:nvPr>
            <p:ph type="dt" sz="half" idx="10"/>
          </p:nvPr>
        </p:nvSpPr>
        <p:spPr/>
        <p:txBody>
          <a:bodyPr/>
          <a:lstStyle/>
          <a:p>
            <a:fld id="{5451C8AB-FE28-3447-B291-3C298EF9D6BB}" type="datetimeFigureOut">
              <a:rPr lang="en-US" smtClean="0"/>
              <a:t>2/24/24</a:t>
            </a:fld>
            <a:endParaRPr lang="en-US"/>
          </a:p>
        </p:txBody>
      </p:sp>
      <p:sp>
        <p:nvSpPr>
          <p:cNvPr id="3" name="Footer Placeholder 2">
            <a:extLst>
              <a:ext uri="{FF2B5EF4-FFF2-40B4-BE49-F238E27FC236}">
                <a16:creationId xmlns:a16="http://schemas.microsoft.com/office/drawing/2014/main" id="{F1C94A59-F473-5062-44E4-EE64A02B78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37165E-DE2C-6861-2771-ACDC54095EAB}"/>
              </a:ext>
            </a:extLst>
          </p:cNvPr>
          <p:cNvSpPr>
            <a:spLocks noGrp="1"/>
          </p:cNvSpPr>
          <p:nvPr>
            <p:ph type="sldNum" sz="quarter" idx="12"/>
          </p:nvPr>
        </p:nvSpPr>
        <p:spPr/>
        <p:txBody>
          <a:bodyPr/>
          <a:lstStyle/>
          <a:p>
            <a:fld id="{064DF322-4AE5-BD4D-A27B-DE3F8C242634}" type="slidenum">
              <a:rPr lang="en-US" smtClean="0"/>
              <a:t>‹#›</a:t>
            </a:fld>
            <a:endParaRPr lang="en-US"/>
          </a:p>
        </p:txBody>
      </p:sp>
    </p:spTree>
    <p:extLst>
      <p:ext uri="{BB962C8B-B14F-4D97-AF65-F5344CB8AC3E}">
        <p14:creationId xmlns:p14="http://schemas.microsoft.com/office/powerpoint/2010/main" val="3568479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B58EA-D0E5-737E-3B94-9A0D2CDBEB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5003D0-D50C-4473-5C4A-5424F2A13B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4EE92B-CDD0-1D73-CEBC-483027D3BA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1EEB11-7190-182F-AC85-8D4F07354501}"/>
              </a:ext>
            </a:extLst>
          </p:cNvPr>
          <p:cNvSpPr>
            <a:spLocks noGrp="1"/>
          </p:cNvSpPr>
          <p:nvPr>
            <p:ph type="dt" sz="half" idx="10"/>
          </p:nvPr>
        </p:nvSpPr>
        <p:spPr/>
        <p:txBody>
          <a:bodyPr/>
          <a:lstStyle/>
          <a:p>
            <a:fld id="{5451C8AB-FE28-3447-B291-3C298EF9D6BB}" type="datetimeFigureOut">
              <a:rPr lang="en-US" smtClean="0"/>
              <a:t>2/24/24</a:t>
            </a:fld>
            <a:endParaRPr lang="en-US"/>
          </a:p>
        </p:txBody>
      </p:sp>
      <p:sp>
        <p:nvSpPr>
          <p:cNvPr id="6" name="Footer Placeholder 5">
            <a:extLst>
              <a:ext uri="{FF2B5EF4-FFF2-40B4-BE49-F238E27FC236}">
                <a16:creationId xmlns:a16="http://schemas.microsoft.com/office/drawing/2014/main" id="{4976B838-D352-F171-2CC7-23D63ED5D8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D4853C-4B00-4AAA-FE5A-4D555FDCC8E7}"/>
              </a:ext>
            </a:extLst>
          </p:cNvPr>
          <p:cNvSpPr>
            <a:spLocks noGrp="1"/>
          </p:cNvSpPr>
          <p:nvPr>
            <p:ph type="sldNum" sz="quarter" idx="12"/>
          </p:nvPr>
        </p:nvSpPr>
        <p:spPr/>
        <p:txBody>
          <a:bodyPr/>
          <a:lstStyle/>
          <a:p>
            <a:fld id="{064DF322-4AE5-BD4D-A27B-DE3F8C242634}" type="slidenum">
              <a:rPr lang="en-US" smtClean="0"/>
              <a:t>‹#›</a:t>
            </a:fld>
            <a:endParaRPr lang="en-US"/>
          </a:p>
        </p:txBody>
      </p:sp>
    </p:spTree>
    <p:extLst>
      <p:ext uri="{BB962C8B-B14F-4D97-AF65-F5344CB8AC3E}">
        <p14:creationId xmlns:p14="http://schemas.microsoft.com/office/powerpoint/2010/main" val="398699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8E30-189D-5C3F-D463-0B57C5157B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89A898-89F2-01F3-0779-9757DBF653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813DA5-4C87-51D1-8B07-729FB9C91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B11189-3BDD-DF46-3255-E6D21E5D88C7}"/>
              </a:ext>
            </a:extLst>
          </p:cNvPr>
          <p:cNvSpPr>
            <a:spLocks noGrp="1"/>
          </p:cNvSpPr>
          <p:nvPr>
            <p:ph type="dt" sz="half" idx="10"/>
          </p:nvPr>
        </p:nvSpPr>
        <p:spPr/>
        <p:txBody>
          <a:bodyPr/>
          <a:lstStyle/>
          <a:p>
            <a:fld id="{5451C8AB-FE28-3447-B291-3C298EF9D6BB}" type="datetimeFigureOut">
              <a:rPr lang="en-US" smtClean="0"/>
              <a:t>2/24/24</a:t>
            </a:fld>
            <a:endParaRPr lang="en-US"/>
          </a:p>
        </p:txBody>
      </p:sp>
      <p:sp>
        <p:nvSpPr>
          <p:cNvPr id="6" name="Footer Placeholder 5">
            <a:extLst>
              <a:ext uri="{FF2B5EF4-FFF2-40B4-BE49-F238E27FC236}">
                <a16:creationId xmlns:a16="http://schemas.microsoft.com/office/drawing/2014/main" id="{3E0EA950-AB5D-B5D7-EC29-1876699E54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B01528-5D04-B2C0-C67F-CC1414D44E1A}"/>
              </a:ext>
            </a:extLst>
          </p:cNvPr>
          <p:cNvSpPr>
            <a:spLocks noGrp="1"/>
          </p:cNvSpPr>
          <p:nvPr>
            <p:ph type="sldNum" sz="quarter" idx="12"/>
          </p:nvPr>
        </p:nvSpPr>
        <p:spPr/>
        <p:txBody>
          <a:bodyPr/>
          <a:lstStyle/>
          <a:p>
            <a:fld id="{064DF322-4AE5-BD4D-A27B-DE3F8C242634}" type="slidenum">
              <a:rPr lang="en-US" smtClean="0"/>
              <a:t>‹#›</a:t>
            </a:fld>
            <a:endParaRPr lang="en-US"/>
          </a:p>
        </p:txBody>
      </p:sp>
    </p:spTree>
    <p:extLst>
      <p:ext uri="{BB962C8B-B14F-4D97-AF65-F5344CB8AC3E}">
        <p14:creationId xmlns:p14="http://schemas.microsoft.com/office/powerpoint/2010/main" val="2420960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2B94E6-ECD7-0AAD-E1FF-B3EE5514C8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95EE81-662A-D2A2-F82A-61BD1D6A39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5F5942-E61B-28D8-1697-CA7ED1738A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1C8AB-FE28-3447-B291-3C298EF9D6BB}" type="datetimeFigureOut">
              <a:rPr lang="en-US" smtClean="0"/>
              <a:t>2/24/24</a:t>
            </a:fld>
            <a:endParaRPr lang="en-US"/>
          </a:p>
        </p:txBody>
      </p:sp>
      <p:sp>
        <p:nvSpPr>
          <p:cNvPr id="5" name="Footer Placeholder 4">
            <a:extLst>
              <a:ext uri="{FF2B5EF4-FFF2-40B4-BE49-F238E27FC236}">
                <a16:creationId xmlns:a16="http://schemas.microsoft.com/office/drawing/2014/main" id="{5FB55297-864D-99F8-008C-5431C52FDF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7A2E95-6EE0-AC81-264F-27344A35D9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DF322-4AE5-BD4D-A27B-DE3F8C242634}" type="slidenum">
              <a:rPr lang="en-US" smtClean="0"/>
              <a:t>‹#›</a:t>
            </a:fld>
            <a:endParaRPr lang="en-US"/>
          </a:p>
        </p:txBody>
      </p:sp>
    </p:spTree>
    <p:extLst>
      <p:ext uri="{BB962C8B-B14F-4D97-AF65-F5344CB8AC3E}">
        <p14:creationId xmlns:p14="http://schemas.microsoft.com/office/powerpoint/2010/main" val="1408257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E6B80-F236-CADE-090C-7E939C61E2D4}"/>
              </a:ext>
            </a:extLst>
          </p:cNvPr>
          <p:cNvSpPr>
            <a:spLocks noGrp="1"/>
          </p:cNvSpPr>
          <p:nvPr>
            <p:ph type="ctrTitle"/>
          </p:nvPr>
        </p:nvSpPr>
        <p:spPr/>
        <p:txBody>
          <a:bodyPr>
            <a:normAutofit fontScale="90000"/>
          </a:bodyPr>
          <a:lstStyle/>
          <a:p>
            <a:r>
              <a:rPr lang="en-US" dirty="0">
                <a:effectLst/>
                <a:latin typeface="Times New Roman" panose="02020603050405020304" pitchFamily="18" charset="0"/>
                <a:cs typeface="Times New Roman" panose="02020603050405020304" pitchFamily="18" charset="0"/>
              </a:rPr>
              <a:t>The Hidden Cost of Firearm Violence on Infants in Utero</a:t>
            </a:r>
            <a:br>
              <a:rPr lang="en-US" dirty="0">
                <a:effectLst/>
                <a:latin typeface="Helvetica" pitchFamily="2" charset="0"/>
              </a:rPr>
            </a:br>
            <a:endParaRPr lang="en-US" dirty="0"/>
          </a:p>
        </p:txBody>
      </p:sp>
      <p:sp>
        <p:nvSpPr>
          <p:cNvPr id="3" name="Subtitle 2">
            <a:extLst>
              <a:ext uri="{FF2B5EF4-FFF2-40B4-BE49-F238E27FC236}">
                <a16:creationId xmlns:a16="http://schemas.microsoft.com/office/drawing/2014/main" id="{6D99B588-EF53-7AEE-33C1-026FC3E3B15C}"/>
              </a:ext>
            </a:extLst>
          </p:cNvPr>
          <p:cNvSpPr>
            <a:spLocks noGrp="1"/>
          </p:cNvSpPr>
          <p:nvPr>
            <p:ph type="subTitle" idx="1"/>
          </p:nvPr>
        </p:nvSpPr>
        <p:spPr>
          <a:xfrm>
            <a:off x="1414272" y="2767583"/>
            <a:ext cx="9253728" cy="2968053"/>
          </a:xfrm>
        </p:spPr>
        <p:txBody>
          <a:bodyPr>
            <a:normAutofit fontScale="92500" lnSpcReduction="20000"/>
          </a:bodyPr>
          <a:lstStyle/>
          <a:p>
            <a:r>
              <a:rPr lang="en-US" dirty="0">
                <a:effectLst/>
                <a:latin typeface="Times New Roman" panose="02020603050405020304" pitchFamily="18" charset="0"/>
                <a:cs typeface="Times New Roman" panose="02020603050405020304" pitchFamily="18" charset="0"/>
              </a:rPr>
              <a:t>Janet Currie</a:t>
            </a:r>
          </a:p>
          <a:p>
            <a:r>
              <a:rPr lang="en-US" dirty="0">
                <a:effectLst/>
                <a:latin typeface="Times New Roman" panose="02020603050405020304" pitchFamily="18" charset="0"/>
                <a:cs typeface="Times New Roman" panose="02020603050405020304" pitchFamily="18" charset="0"/>
              </a:rPr>
              <a:t>Princeton University and NBER</a:t>
            </a:r>
          </a:p>
          <a:p>
            <a:r>
              <a:rPr lang="en-US" dirty="0" err="1">
                <a:effectLst/>
                <a:latin typeface="Times New Roman" panose="02020603050405020304" pitchFamily="18" charset="0"/>
                <a:cs typeface="Times New Roman" panose="02020603050405020304" pitchFamily="18" charset="0"/>
              </a:rPr>
              <a:t>Bahadir</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Dursun</a:t>
            </a:r>
            <a:endParaRPr lang="en-US" dirty="0">
              <a:effectLst/>
              <a:latin typeface="Times New Roman" panose="02020603050405020304" pitchFamily="18" charset="0"/>
              <a:cs typeface="Times New Roman" panose="02020603050405020304" pitchFamily="18" charset="0"/>
            </a:endParaRPr>
          </a:p>
          <a:p>
            <a:r>
              <a:rPr lang="en-US" dirty="0">
                <a:effectLst/>
                <a:latin typeface="Times New Roman" panose="02020603050405020304" pitchFamily="18" charset="0"/>
                <a:cs typeface="Times New Roman" panose="02020603050405020304" pitchFamily="18" charset="0"/>
              </a:rPr>
              <a:t>Newcastle University and IZA</a:t>
            </a:r>
          </a:p>
          <a:p>
            <a:r>
              <a:rPr lang="en-US" dirty="0">
                <a:effectLst/>
                <a:latin typeface="Times New Roman" panose="02020603050405020304" pitchFamily="18" charset="0"/>
                <a:cs typeface="Times New Roman" panose="02020603050405020304" pitchFamily="18" charset="0"/>
              </a:rPr>
              <a:t>Michael Hatch</a:t>
            </a:r>
          </a:p>
          <a:p>
            <a:r>
              <a:rPr lang="en-US" dirty="0">
                <a:effectLst/>
                <a:latin typeface="Times New Roman" panose="02020603050405020304" pitchFamily="18" charset="0"/>
                <a:cs typeface="Times New Roman" panose="02020603050405020304" pitchFamily="18" charset="0"/>
              </a:rPr>
              <a:t>American University</a:t>
            </a:r>
          </a:p>
          <a:p>
            <a:r>
              <a:rPr lang="en-US" dirty="0" err="1">
                <a:effectLst/>
                <a:latin typeface="Times New Roman" panose="02020603050405020304" pitchFamily="18" charset="0"/>
                <a:cs typeface="Times New Roman" panose="02020603050405020304" pitchFamily="18" charset="0"/>
              </a:rPr>
              <a:t>Erdal</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Tekin</a:t>
            </a:r>
            <a:endParaRPr lang="en-US" dirty="0">
              <a:effectLst/>
              <a:latin typeface="Times New Roman" panose="02020603050405020304" pitchFamily="18" charset="0"/>
              <a:cs typeface="Times New Roman" panose="02020603050405020304" pitchFamily="18" charset="0"/>
            </a:endParaRPr>
          </a:p>
          <a:p>
            <a:r>
              <a:rPr lang="en-US" dirty="0">
                <a:effectLst/>
                <a:latin typeface="Times New Roman" panose="02020603050405020304" pitchFamily="18" charset="0"/>
                <a:cs typeface="Times New Roman" panose="02020603050405020304" pitchFamily="18" charset="0"/>
              </a:rPr>
              <a:t>American University, IZA, and NBER</a:t>
            </a:r>
          </a:p>
          <a:p>
            <a:endParaRPr lang="en-US" dirty="0"/>
          </a:p>
        </p:txBody>
      </p:sp>
      <p:pic>
        <p:nvPicPr>
          <p:cNvPr id="4" name="Picture 3">
            <a:extLst>
              <a:ext uri="{FF2B5EF4-FFF2-40B4-BE49-F238E27FC236}">
                <a16:creationId xmlns:a16="http://schemas.microsoft.com/office/drawing/2014/main" id="{B4777BBF-1996-0B56-E4E1-004535D27A4D}"/>
              </a:ext>
            </a:extLst>
          </p:cNvPr>
          <p:cNvPicPr>
            <a:picLocks noChangeAspect="1"/>
          </p:cNvPicPr>
          <p:nvPr/>
        </p:nvPicPr>
        <p:blipFill>
          <a:blip r:embed="rId2"/>
          <a:stretch>
            <a:fillRect/>
          </a:stretch>
        </p:blipFill>
        <p:spPr>
          <a:xfrm>
            <a:off x="8554914" y="3701287"/>
            <a:ext cx="2902517" cy="1843025"/>
          </a:xfrm>
          <a:prstGeom prst="rect">
            <a:avLst/>
          </a:prstGeom>
        </p:spPr>
      </p:pic>
    </p:spTree>
    <p:extLst>
      <p:ext uri="{BB962C8B-B14F-4D97-AF65-F5344CB8AC3E}">
        <p14:creationId xmlns:p14="http://schemas.microsoft.com/office/powerpoint/2010/main" val="2511125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1D97860-4D49-3365-ECD7-2B7509400194}"/>
              </a:ext>
            </a:extLst>
          </p:cNvPr>
          <p:cNvPicPr>
            <a:picLocks noGrp="1" noChangeAspect="1"/>
          </p:cNvPicPr>
          <p:nvPr>
            <p:ph idx="1"/>
          </p:nvPr>
        </p:nvPicPr>
        <p:blipFill>
          <a:blip r:embed="rId2"/>
          <a:stretch>
            <a:fillRect/>
          </a:stretch>
        </p:blipFill>
        <p:spPr>
          <a:xfrm>
            <a:off x="181735" y="512064"/>
            <a:ext cx="11804206" cy="5340096"/>
          </a:xfrm>
          <a:prstGeom prst="rect">
            <a:avLst/>
          </a:prstGeom>
        </p:spPr>
      </p:pic>
    </p:spTree>
    <p:extLst>
      <p:ext uri="{BB962C8B-B14F-4D97-AF65-F5344CB8AC3E}">
        <p14:creationId xmlns:p14="http://schemas.microsoft.com/office/powerpoint/2010/main" val="2978715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CCB57B-DCFB-8E8D-4EBE-03308725CE99}"/>
              </a:ext>
            </a:extLst>
          </p:cNvPr>
          <p:cNvPicPr>
            <a:picLocks noGrp="1" noChangeAspect="1"/>
          </p:cNvPicPr>
          <p:nvPr>
            <p:ph idx="1"/>
          </p:nvPr>
        </p:nvPicPr>
        <p:blipFill>
          <a:blip r:embed="rId3"/>
          <a:stretch>
            <a:fillRect/>
          </a:stretch>
        </p:blipFill>
        <p:spPr>
          <a:xfrm>
            <a:off x="745404" y="-13291"/>
            <a:ext cx="10701191" cy="6871291"/>
          </a:xfrm>
          <a:prstGeom prst="rect">
            <a:avLst/>
          </a:prstGeom>
        </p:spPr>
      </p:pic>
    </p:spTree>
    <p:extLst>
      <p:ext uri="{BB962C8B-B14F-4D97-AF65-F5344CB8AC3E}">
        <p14:creationId xmlns:p14="http://schemas.microsoft.com/office/powerpoint/2010/main" val="3117138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EBEC-D1E6-49E1-39D0-504ABE9811A3}"/>
              </a:ext>
            </a:extLst>
          </p:cNvPr>
          <p:cNvSpPr>
            <a:spLocks noGrp="1"/>
          </p:cNvSpPr>
          <p:nvPr>
            <p:ph type="title"/>
          </p:nvPr>
        </p:nvSpPr>
        <p:spPr>
          <a:xfrm>
            <a:off x="838200" y="121921"/>
            <a:ext cx="10515600" cy="1231391"/>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Second strategy is an analysis of counties with mass shootings </a:t>
            </a:r>
          </a:p>
        </p:txBody>
      </p:sp>
      <p:sp>
        <p:nvSpPr>
          <p:cNvPr id="3" name="Content Placeholder 2">
            <a:extLst>
              <a:ext uri="{FF2B5EF4-FFF2-40B4-BE49-F238E27FC236}">
                <a16:creationId xmlns:a16="http://schemas.microsoft.com/office/drawing/2014/main" id="{9B509130-1DFF-1E28-C49B-63001EDC9982}"/>
              </a:ext>
            </a:extLst>
          </p:cNvPr>
          <p:cNvSpPr>
            <a:spLocks noGrp="1"/>
          </p:cNvSpPr>
          <p:nvPr>
            <p:ph idx="1"/>
          </p:nvPr>
        </p:nvSpPr>
        <p:spPr>
          <a:xfrm>
            <a:off x="838200" y="1438656"/>
            <a:ext cx="10515600" cy="4738307"/>
          </a:xfrm>
        </p:spPr>
        <p:txBody>
          <a:bodyPr>
            <a:noAutofit/>
          </a:bodyPr>
          <a:lstStyle/>
          <a:p>
            <a:pPr marL="0" indent="0">
              <a:buNone/>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Our analysis of national data on mass shootings uses a measure the following definition: </a:t>
            </a:r>
          </a:p>
          <a:p>
            <a:pPr marL="342900" indent="-342900">
              <a:buAutoNum type="arabicParenBoth"/>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The incident resulted in the death of four or more individuals, excluding the perpetrator(s); </a:t>
            </a:r>
          </a:p>
          <a:p>
            <a:pPr marL="342900" indent="-342900">
              <a:buAutoNum type="arabicParenBoth"/>
            </a:pPr>
            <a:r>
              <a:rPr lang="en-US" dirty="0">
                <a:latin typeface="Times New Roman" panose="02020603050405020304" pitchFamily="18" charset="0"/>
                <a:ea typeface="Times New Roman" panose="02020603050405020304" pitchFamily="18" charset="0"/>
                <a:cs typeface="Times New Roman" panose="02020603050405020304" pitchFamily="18" charset="0"/>
              </a:rPr>
              <a:t>F</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irearms were the primary weapons used in the incident; and </a:t>
            </a:r>
          </a:p>
          <a:p>
            <a:pPr marL="342900" indent="-342900">
              <a:buAutoNum type="arabicParenBoth"/>
            </a:pPr>
            <a:r>
              <a:rPr lang="en-US" dirty="0">
                <a:latin typeface="Times New Roman" panose="02020603050405020304" pitchFamily="18" charset="0"/>
                <a:ea typeface="Times New Roman" panose="02020603050405020304" pitchFamily="18" charset="0"/>
                <a:cs typeface="Times New Roman" panose="02020603050405020304" pitchFamily="18" charset="0"/>
              </a:rPr>
              <a:t>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he incident is unrelated to gang, drug, or other criminal activity.  The condition helps to identify incidents that a pregnant person might perceive as representing a threat to their own safety.  </a:t>
            </a:r>
          </a:p>
          <a:p>
            <a:pPr marL="342900" indent="-342900">
              <a:buAutoNum type="arabicParenBoth"/>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This definition aligns with other recent studies (Krouse and Richardson, 2015; Luca et al. 2020; Yousaf, 2021; Brodeur and Yousaf, 2022;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Soni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Tekin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forthcoming).</a:t>
            </a:r>
            <a:r>
              <a:rPr lang="en-US"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660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B52B6-B3F1-1648-7DE9-C0CE8BEA516D}"/>
              </a:ext>
            </a:extLst>
          </p:cNvPr>
          <p:cNvSpPr>
            <a:spLocks noGrp="1"/>
          </p:cNvSpPr>
          <p:nvPr>
            <p:ph type="title"/>
          </p:nvPr>
        </p:nvSpPr>
        <p:spPr>
          <a:xfrm>
            <a:off x="838200" y="158497"/>
            <a:ext cx="10515600" cy="1060703"/>
          </a:xfrm>
        </p:spPr>
        <p:txBody>
          <a:bodyPr/>
          <a:lstStyle/>
          <a:p>
            <a:pPr algn="ctr"/>
            <a:r>
              <a:rPr lang="en-US" b="1" dirty="0">
                <a:latin typeface="Times New Roman" panose="02020603050405020304" pitchFamily="18" charset="0"/>
                <a:cs typeface="Times New Roman" panose="02020603050405020304" pitchFamily="18" charset="0"/>
              </a:rPr>
              <a:t>Data sources for mass shootings</a:t>
            </a:r>
          </a:p>
        </p:txBody>
      </p:sp>
      <p:sp>
        <p:nvSpPr>
          <p:cNvPr id="3" name="Content Placeholder 2">
            <a:extLst>
              <a:ext uri="{FF2B5EF4-FFF2-40B4-BE49-F238E27FC236}">
                <a16:creationId xmlns:a16="http://schemas.microsoft.com/office/drawing/2014/main" id="{1A4675EA-2413-891F-393C-1952473D8EF2}"/>
              </a:ext>
            </a:extLst>
          </p:cNvPr>
          <p:cNvSpPr>
            <a:spLocks noGrp="1"/>
          </p:cNvSpPr>
          <p:nvPr>
            <p:ph idx="1"/>
          </p:nvPr>
        </p:nvSpPr>
        <p:spPr>
          <a:xfrm>
            <a:off x="838200" y="1219200"/>
            <a:ext cx="10515600" cy="4957763"/>
          </a:xfrm>
        </p:spPr>
        <p:txBody>
          <a:bodyPr>
            <a:normAutofit lnSpcReduction="10000"/>
          </a:bodyPr>
          <a:lstStyle/>
          <a:p>
            <a:r>
              <a:rPr lang="en-US" sz="3200" dirty="0">
                <a:effectLst/>
                <a:latin typeface="Times New Roman" panose="02020603050405020304" pitchFamily="18" charset="0"/>
                <a:cs typeface="Times New Roman" panose="02020603050405020304" pitchFamily="18" charset="0"/>
              </a:rPr>
              <a:t>Base source = </a:t>
            </a:r>
            <a:r>
              <a:rPr lang="en-US" sz="3200" dirty="0">
                <a:effectLst/>
                <a:latin typeface="Times New Roman" panose="02020603050405020304" pitchFamily="18" charset="0"/>
                <a:ea typeface="Times New Roman" panose="02020603050405020304" pitchFamily="18" charset="0"/>
              </a:rPr>
              <a:t>the FBI's Supplementary Homicide Reports </a:t>
            </a:r>
            <a:r>
              <a:rPr lang="en-US" sz="3200" dirty="0">
                <a:effectLst/>
                <a:latin typeface="Times New Roman" panose="02020603050405020304" pitchFamily="18" charset="0"/>
                <a:cs typeface="Times New Roman" panose="02020603050405020304" pitchFamily="18" charset="0"/>
              </a:rPr>
              <a:t>(SHR)</a:t>
            </a:r>
          </a:p>
          <a:p>
            <a:r>
              <a:rPr lang="en-US" sz="3200" dirty="0">
                <a:effectLst/>
                <a:latin typeface="Times New Roman" panose="02020603050405020304" pitchFamily="18" charset="0"/>
                <a:cs typeface="Times New Roman" panose="02020603050405020304" pitchFamily="18" charset="0"/>
              </a:rPr>
              <a:t>Independently verified using:</a:t>
            </a:r>
          </a:p>
          <a:p>
            <a:pPr lvl="1"/>
            <a:r>
              <a:rPr lang="en-US" sz="2800" dirty="0">
                <a:effectLst/>
                <a:latin typeface="Times New Roman" panose="02020603050405020304" pitchFamily="18" charset="0"/>
                <a:cs typeface="Times New Roman" panose="02020603050405020304" pitchFamily="18" charset="0"/>
              </a:rPr>
              <a:t>USA Today (2023) </a:t>
            </a:r>
          </a:p>
          <a:p>
            <a:pPr lvl="1"/>
            <a:r>
              <a:rPr lang="en-US" sz="2800" dirty="0">
                <a:effectLst/>
                <a:latin typeface="Times New Roman" panose="02020603050405020304" pitchFamily="18" charset="0"/>
                <a:cs typeface="Times New Roman" panose="02020603050405020304" pitchFamily="18" charset="0"/>
              </a:rPr>
              <a:t>The Washington Post’s Mass Shooting List (2023), </a:t>
            </a:r>
          </a:p>
          <a:p>
            <a:pPr lvl="1"/>
            <a:r>
              <a:rPr lang="en-US" sz="2800" dirty="0">
                <a:latin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cs typeface="Times New Roman" panose="02020603050405020304" pitchFamily="18" charset="0"/>
              </a:rPr>
              <a:t>he Mass Shootings in America (MSA) Project prepared by Stanford University Geospatial Center and Stanford Libraries (2019)</a:t>
            </a:r>
          </a:p>
          <a:p>
            <a:pPr lvl="1"/>
            <a:r>
              <a:rPr lang="en-US" sz="2800" dirty="0">
                <a:latin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cs typeface="Times New Roman" panose="02020603050405020304" pitchFamily="18" charset="0"/>
              </a:rPr>
              <a:t>he FBI’s Active Shooter Incidents in the USA Report (2017)</a:t>
            </a:r>
          </a:p>
          <a:p>
            <a:pPr lvl="1"/>
            <a:r>
              <a:rPr lang="en-US" sz="2800" dirty="0">
                <a:latin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cs typeface="Times New Roman" panose="02020603050405020304" pitchFamily="18" charset="0"/>
              </a:rPr>
              <a:t>he Gun Violence Archive (2023)</a:t>
            </a:r>
          </a:p>
          <a:p>
            <a:r>
              <a:rPr lang="en-US" sz="3200" dirty="0">
                <a:effectLst/>
                <a:latin typeface="Times New Roman" panose="02020603050405020304" pitchFamily="18" charset="0"/>
                <a:cs typeface="Times New Roman" panose="02020603050405020304" pitchFamily="18" charset="0"/>
              </a:rPr>
              <a:t>113 total incidents in 96 counties from 2006-2019.</a:t>
            </a:r>
          </a:p>
          <a:p>
            <a:endParaRPr lang="en-US" dirty="0"/>
          </a:p>
        </p:txBody>
      </p:sp>
    </p:spTree>
    <p:extLst>
      <p:ext uri="{BB962C8B-B14F-4D97-AF65-F5344CB8AC3E}">
        <p14:creationId xmlns:p14="http://schemas.microsoft.com/office/powerpoint/2010/main" val="785237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709A11B-F140-4AE5-2505-085F06057DF4}"/>
              </a:ext>
            </a:extLst>
          </p:cNvPr>
          <p:cNvPicPr>
            <a:picLocks noGrp="1" noChangeAspect="1"/>
          </p:cNvPicPr>
          <p:nvPr>
            <p:ph idx="1"/>
          </p:nvPr>
        </p:nvPicPr>
        <p:blipFill>
          <a:blip r:embed="rId3"/>
          <a:stretch>
            <a:fillRect/>
          </a:stretch>
        </p:blipFill>
        <p:spPr>
          <a:xfrm>
            <a:off x="1421903" y="123180"/>
            <a:ext cx="8599921" cy="6611639"/>
          </a:xfrm>
          <a:prstGeom prst="rect">
            <a:avLst/>
          </a:prstGeom>
        </p:spPr>
      </p:pic>
    </p:spTree>
    <p:extLst>
      <p:ext uri="{BB962C8B-B14F-4D97-AF65-F5344CB8AC3E}">
        <p14:creationId xmlns:p14="http://schemas.microsoft.com/office/powerpoint/2010/main" val="3619934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B3B7F-636D-604B-3D18-289CDB9968DB}"/>
              </a:ext>
            </a:extLst>
          </p:cNvPr>
          <p:cNvSpPr>
            <a:spLocks noGrp="1"/>
          </p:cNvSpPr>
          <p:nvPr>
            <p:ph type="title"/>
          </p:nvPr>
        </p:nvSpPr>
        <p:spPr>
          <a:xfrm>
            <a:off x="838200" y="109729"/>
            <a:ext cx="10515600" cy="1207008"/>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We focus on counties that ever had an attack and rely on timing</a:t>
            </a:r>
          </a:p>
        </p:txBody>
      </p:sp>
      <p:pic>
        <p:nvPicPr>
          <p:cNvPr id="4" name="Content Placeholder 3">
            <a:extLst>
              <a:ext uri="{FF2B5EF4-FFF2-40B4-BE49-F238E27FC236}">
                <a16:creationId xmlns:a16="http://schemas.microsoft.com/office/drawing/2014/main" id="{C66176DC-F0A4-EE2D-F304-DEED0B4E6B1E}"/>
              </a:ext>
            </a:extLst>
          </p:cNvPr>
          <p:cNvPicPr>
            <a:picLocks noGrp="1" noChangeAspect="1"/>
          </p:cNvPicPr>
          <p:nvPr>
            <p:ph idx="1"/>
          </p:nvPr>
        </p:nvPicPr>
        <p:blipFill>
          <a:blip r:embed="rId3"/>
          <a:stretch>
            <a:fillRect/>
          </a:stretch>
        </p:blipFill>
        <p:spPr>
          <a:xfrm>
            <a:off x="1840297" y="1316737"/>
            <a:ext cx="8449751" cy="5330221"/>
          </a:xfrm>
          <a:prstGeom prst="rect">
            <a:avLst/>
          </a:prstGeom>
        </p:spPr>
      </p:pic>
    </p:spTree>
    <p:extLst>
      <p:ext uri="{BB962C8B-B14F-4D97-AF65-F5344CB8AC3E}">
        <p14:creationId xmlns:p14="http://schemas.microsoft.com/office/powerpoint/2010/main" val="1391374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392CB-C731-47CE-1BCB-CDB8235913FE}"/>
              </a:ext>
            </a:extLst>
          </p:cNvPr>
          <p:cNvSpPr>
            <a:spLocks noGrp="1"/>
          </p:cNvSpPr>
          <p:nvPr>
            <p:ph type="title"/>
          </p:nvPr>
        </p:nvSpPr>
        <p:spPr>
          <a:xfrm>
            <a:off x="838200" y="134113"/>
            <a:ext cx="10515600" cy="987551"/>
          </a:xfrm>
        </p:spPr>
        <p:txBody>
          <a:bodyPr/>
          <a:lstStyle/>
          <a:p>
            <a:pPr algn="ctr"/>
            <a:r>
              <a:rPr lang="en-US" b="1" dirty="0">
                <a:latin typeface="Times New Roman" panose="02020603050405020304" pitchFamily="18" charset="0"/>
                <a:cs typeface="Times New Roman" panose="02020603050405020304" pitchFamily="18" charset="0"/>
              </a:rPr>
              <a:t>Data from Vital Statistics Natality Files</a:t>
            </a:r>
          </a:p>
        </p:txBody>
      </p:sp>
      <p:sp>
        <p:nvSpPr>
          <p:cNvPr id="3" name="Content Placeholder 2">
            <a:extLst>
              <a:ext uri="{FF2B5EF4-FFF2-40B4-BE49-F238E27FC236}">
                <a16:creationId xmlns:a16="http://schemas.microsoft.com/office/drawing/2014/main" id="{54167669-1AEB-8755-2F9C-C838B8BB3B45}"/>
              </a:ext>
            </a:extLst>
          </p:cNvPr>
          <p:cNvSpPr>
            <a:spLocks noGrp="1"/>
          </p:cNvSpPr>
          <p:nvPr>
            <p:ph idx="1"/>
          </p:nvPr>
        </p:nvSpPr>
        <p:spPr>
          <a:xfrm>
            <a:off x="838200" y="1121664"/>
            <a:ext cx="10515600" cy="5327904"/>
          </a:xfrm>
        </p:spPr>
        <p:txBody>
          <a:bodyPr>
            <a:normAutofit fontScale="92500" lnSpcReduction="20000"/>
          </a:bodyPr>
          <a:lstStyle/>
          <a:p>
            <a:r>
              <a:rPr lang="en-US" sz="3200" dirty="0">
                <a:latin typeface="Times New Roman" panose="02020603050405020304" pitchFamily="18" charset="0"/>
                <a:cs typeface="Times New Roman" panose="02020603050405020304" pitchFamily="18" charset="0"/>
              </a:rPr>
              <a:t>For Virginia (with residential address and exact date of birth)</a:t>
            </a:r>
          </a:p>
          <a:p>
            <a:r>
              <a:rPr lang="en-US" sz="3200" dirty="0">
                <a:latin typeface="Times New Roman" panose="02020603050405020304" pitchFamily="18" charset="0"/>
                <a:cs typeface="Times New Roman" panose="02020603050405020304" pitchFamily="18" charset="0"/>
              </a:rPr>
              <a:t>For the U.S. (with county of residence and month of birth)</a:t>
            </a:r>
          </a:p>
          <a:p>
            <a:r>
              <a:rPr lang="en-US" sz="3200" dirty="0">
                <a:latin typeface="Times New Roman" panose="02020603050405020304" pitchFamily="18" charset="0"/>
                <a:cs typeface="Times New Roman" panose="02020603050405020304" pitchFamily="18" charset="0"/>
              </a:rPr>
              <a:t>VS data come from forms filed in by the mother and the hospital and include:</a:t>
            </a:r>
          </a:p>
          <a:p>
            <a:pPr marL="0" indent="0">
              <a:buNone/>
            </a:pPr>
            <a:r>
              <a:rPr lang="en-US" sz="3200" dirty="0">
                <a:latin typeface="Times New Roman" panose="02020603050405020304" pitchFamily="18" charset="0"/>
                <a:cs typeface="Times New Roman" panose="02020603050405020304" pitchFamily="18" charset="0"/>
              </a:rPr>
              <a:t>	- child gender, birth weight, gestational age, APGAR, 	abnormal conditions of the newborn</a:t>
            </a:r>
          </a:p>
          <a:p>
            <a:pPr marL="0" indent="0">
              <a:buNone/>
            </a:pPr>
            <a:r>
              <a:rPr lang="en-US" sz="3200" dirty="0">
                <a:latin typeface="Times New Roman" panose="02020603050405020304" pitchFamily="18" charset="0"/>
                <a:cs typeface="Times New Roman" panose="02020603050405020304" pitchFamily="18" charset="0"/>
              </a:rPr>
              <a:t>	- maternal education, marital status, age, race, place of birth</a:t>
            </a:r>
          </a:p>
          <a:p>
            <a:pPr marL="0" indent="0">
              <a:buNone/>
            </a:pPr>
            <a:r>
              <a:rPr lang="en-US" sz="3200" dirty="0">
                <a:latin typeface="Times New Roman" panose="02020603050405020304" pitchFamily="18" charset="0"/>
                <a:cs typeface="Times New Roman" panose="02020603050405020304" pitchFamily="18" charset="0"/>
              </a:rPr>
              <a:t>	- risk factors for the pregnancy, such as hypertension, 	diabetes, previous preterm birth</a:t>
            </a:r>
          </a:p>
          <a:p>
            <a:pPr marL="0" indent="0">
              <a:buNone/>
            </a:pPr>
            <a:r>
              <a:rPr lang="en-US" sz="3200" dirty="0">
                <a:latin typeface="Times New Roman" panose="02020603050405020304" pitchFamily="18" charset="0"/>
                <a:cs typeface="Times New Roman" panose="02020603050405020304" pitchFamily="18" charset="0"/>
              </a:rPr>
              <a:t>	- maternal behaviors including smoking and use of prenatal 	care</a:t>
            </a:r>
          </a:p>
          <a:p>
            <a:pPr marL="0" indent="0">
              <a:buNone/>
            </a:pPr>
            <a:r>
              <a:rPr lang="en-US" sz="3200" dirty="0">
                <a:latin typeface="Times New Roman" panose="02020603050405020304" pitchFamily="18" charset="0"/>
                <a:cs typeface="Times New Roman" panose="02020603050405020304" pitchFamily="18" charset="0"/>
              </a:rPr>
              <a:t>	- method of delivery (induction, C-section), complications of 	labor 	and delivery, attendant, location of birth</a:t>
            </a:r>
          </a:p>
        </p:txBody>
      </p:sp>
    </p:spTree>
    <p:extLst>
      <p:ext uri="{BB962C8B-B14F-4D97-AF65-F5344CB8AC3E}">
        <p14:creationId xmlns:p14="http://schemas.microsoft.com/office/powerpoint/2010/main" val="4092112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0E6CD-A616-F6B1-4180-87840A44036E}"/>
              </a:ext>
            </a:extLst>
          </p:cNvPr>
          <p:cNvSpPr>
            <a:spLocks noGrp="1"/>
          </p:cNvSpPr>
          <p:nvPr>
            <p:ph type="title"/>
          </p:nvPr>
        </p:nvSpPr>
        <p:spPr>
          <a:xfrm>
            <a:off x="838200" y="121921"/>
            <a:ext cx="10515600" cy="1292351"/>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In what sense are the analyses complementary?</a:t>
            </a:r>
          </a:p>
        </p:txBody>
      </p:sp>
      <p:sp>
        <p:nvSpPr>
          <p:cNvPr id="3" name="Content Placeholder 2">
            <a:extLst>
              <a:ext uri="{FF2B5EF4-FFF2-40B4-BE49-F238E27FC236}">
                <a16:creationId xmlns:a16="http://schemas.microsoft.com/office/drawing/2014/main" id="{F1BFC2B4-E3C7-A812-734F-3CE2DCD0AC08}"/>
              </a:ext>
            </a:extLst>
          </p:cNvPr>
          <p:cNvSpPr>
            <a:spLocks noGrp="1"/>
          </p:cNvSpPr>
          <p:nvPr>
            <p:ph idx="1"/>
          </p:nvPr>
        </p:nvSpPr>
        <p:spPr>
          <a:xfrm>
            <a:off x="838200" y="1328928"/>
            <a:ext cx="10515600" cy="4848035"/>
          </a:xfrm>
        </p:spPr>
        <p:txBody>
          <a:bodyPr/>
          <a:lstStyle/>
          <a:p>
            <a:r>
              <a:rPr lang="en-US" dirty="0">
                <a:latin typeface="Times New Roman" panose="02020603050405020304" pitchFamily="18" charset="0"/>
                <a:cs typeface="Times New Roman" panose="02020603050405020304" pitchFamily="18" charset="0"/>
              </a:rPr>
              <a:t>The sniper attack was unusual in that it arguably caused extreme stress for a period of three weeks</a:t>
            </a:r>
          </a:p>
          <a:p>
            <a:r>
              <a:rPr lang="en-US" dirty="0">
                <a:latin typeface="Times New Roman" panose="02020603050405020304" pitchFamily="18" charset="0"/>
                <a:cs typeface="Times New Roman" panose="02020603050405020304" pitchFamily="18" charset="0"/>
              </a:rPr>
              <a:t>We can leverage the mother’s exact residential location and the child’s exact date of birth to identify the effects</a:t>
            </a:r>
          </a:p>
          <a:p>
            <a:r>
              <a:rPr lang="en-US" dirty="0">
                <a:latin typeface="Times New Roman" panose="02020603050405020304" pitchFamily="18" charset="0"/>
                <a:cs typeface="Times New Roman" panose="02020603050405020304" pitchFamily="18" charset="0"/>
              </a:rPr>
              <a:t>Mass shootings unfortunately represent a more “normal” type of gun violence, which often takes place in short episodes </a:t>
            </a:r>
          </a:p>
          <a:p>
            <a:r>
              <a:rPr lang="en-US" dirty="0">
                <a:latin typeface="Times New Roman" panose="02020603050405020304" pitchFamily="18" charset="0"/>
                <a:cs typeface="Times New Roman" panose="02020603050405020304" pitchFamily="18" charset="0"/>
              </a:rPr>
              <a:t>But the effects are less well identified given that we observe only the county and month of birth</a:t>
            </a:r>
          </a:p>
          <a:p>
            <a:r>
              <a:rPr lang="en-US" dirty="0">
                <a:latin typeface="Times New Roman" panose="02020603050405020304" pitchFamily="18" charset="0"/>
                <a:cs typeface="Times New Roman" panose="02020603050405020304" pitchFamily="18" charset="0"/>
              </a:rPr>
              <a:t>We expect the estimated effects of the mass shootings to be smaller than the effects of the sniper attacks</a:t>
            </a: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30780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2E137A2-27C4-0F46-E4C4-AF595F09640A}"/>
              </a:ext>
            </a:extLst>
          </p:cNvPr>
          <p:cNvPicPr>
            <a:picLocks noGrp="1" noChangeAspect="1"/>
          </p:cNvPicPr>
          <p:nvPr>
            <p:ph idx="1"/>
          </p:nvPr>
        </p:nvPicPr>
        <p:blipFill>
          <a:blip r:embed="rId2"/>
          <a:stretch>
            <a:fillRect/>
          </a:stretch>
        </p:blipFill>
        <p:spPr>
          <a:xfrm>
            <a:off x="3328416" y="0"/>
            <a:ext cx="8046720" cy="6811149"/>
          </a:xfrm>
          <a:prstGeom prst="rect">
            <a:avLst/>
          </a:prstGeom>
        </p:spPr>
      </p:pic>
      <p:sp>
        <p:nvSpPr>
          <p:cNvPr id="2" name="TextBox 1">
            <a:extLst>
              <a:ext uri="{FF2B5EF4-FFF2-40B4-BE49-F238E27FC236}">
                <a16:creationId xmlns:a16="http://schemas.microsoft.com/office/drawing/2014/main" id="{583EB7E4-B91D-E7F7-FC5F-16F2F167D287}"/>
              </a:ext>
            </a:extLst>
          </p:cNvPr>
          <p:cNvSpPr txBox="1"/>
          <p:nvPr/>
        </p:nvSpPr>
        <p:spPr>
          <a:xfrm>
            <a:off x="414528" y="353568"/>
            <a:ext cx="1802929" cy="1200329"/>
          </a:xfrm>
          <a:prstGeom prst="rect">
            <a:avLst/>
          </a:prstGeom>
          <a:noFill/>
        </p:spPr>
        <p:txBody>
          <a:bodyPr wrap="none" rtlCol="0">
            <a:spAutoFit/>
          </a:bodyPr>
          <a:lstStyle/>
          <a:p>
            <a:r>
              <a:rPr lang="en-US" sz="3600" dirty="0">
                <a:latin typeface="Times New Roman" panose="02020603050405020304" pitchFamily="18" charset="0"/>
                <a:cs typeface="Times New Roman" panose="02020603050405020304" pitchFamily="18" charset="0"/>
              </a:rPr>
              <a:t>Virginia </a:t>
            </a:r>
          </a:p>
          <a:p>
            <a:r>
              <a:rPr lang="en-US" sz="3600" dirty="0">
                <a:latin typeface="Times New Roman" panose="02020603050405020304" pitchFamily="18" charset="0"/>
                <a:cs typeface="Times New Roman" panose="02020603050405020304" pitchFamily="18" charset="0"/>
              </a:rPr>
              <a:t>sample</a:t>
            </a:r>
          </a:p>
        </p:txBody>
      </p:sp>
    </p:spTree>
    <p:extLst>
      <p:ext uri="{BB962C8B-B14F-4D97-AF65-F5344CB8AC3E}">
        <p14:creationId xmlns:p14="http://schemas.microsoft.com/office/powerpoint/2010/main" val="2971111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A4EC-3A0C-5E8C-DF44-C0A3F60B96E3}"/>
              </a:ext>
            </a:extLst>
          </p:cNvPr>
          <p:cNvSpPr>
            <a:spLocks noGrp="1"/>
          </p:cNvSpPr>
          <p:nvPr>
            <p:ph type="title"/>
          </p:nvPr>
        </p:nvSpPr>
        <p:spPr>
          <a:xfrm>
            <a:off x="838200" y="109729"/>
            <a:ext cx="10515600" cy="743711"/>
          </a:xfrm>
        </p:spPr>
        <p:txBody>
          <a:bodyPr/>
          <a:lstStyle/>
          <a:p>
            <a:pPr algn="ctr"/>
            <a:r>
              <a:rPr lang="en-US" dirty="0">
                <a:latin typeface="Times New Roman" panose="02020603050405020304" pitchFamily="18" charset="0"/>
                <a:cs typeface="Times New Roman" panose="02020603050405020304" pitchFamily="18" charset="0"/>
              </a:rPr>
              <a:t>Check for selection into the birth sample: VA</a:t>
            </a:r>
          </a:p>
        </p:txBody>
      </p:sp>
      <p:pic>
        <p:nvPicPr>
          <p:cNvPr id="4" name="Content Placeholder 3">
            <a:extLst>
              <a:ext uri="{FF2B5EF4-FFF2-40B4-BE49-F238E27FC236}">
                <a16:creationId xmlns:a16="http://schemas.microsoft.com/office/drawing/2014/main" id="{54A6DA66-FA06-C99A-E2DE-A5D1D19771AB}"/>
              </a:ext>
            </a:extLst>
          </p:cNvPr>
          <p:cNvPicPr>
            <a:picLocks noGrp="1" noChangeAspect="1"/>
          </p:cNvPicPr>
          <p:nvPr>
            <p:ph idx="1"/>
          </p:nvPr>
        </p:nvPicPr>
        <p:blipFill>
          <a:blip r:embed="rId3"/>
          <a:stretch>
            <a:fillRect/>
          </a:stretch>
        </p:blipFill>
        <p:spPr>
          <a:xfrm>
            <a:off x="2197732" y="853440"/>
            <a:ext cx="7531484" cy="5753217"/>
          </a:xfrm>
          <a:prstGeom prst="rect">
            <a:avLst/>
          </a:prstGeom>
        </p:spPr>
      </p:pic>
    </p:spTree>
    <p:extLst>
      <p:ext uri="{BB962C8B-B14F-4D97-AF65-F5344CB8AC3E}">
        <p14:creationId xmlns:p14="http://schemas.microsoft.com/office/powerpoint/2010/main" val="2323463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6EC0-10BF-E563-CA1B-296E2235BA79}"/>
              </a:ext>
            </a:extLst>
          </p:cNvPr>
          <p:cNvSpPr>
            <a:spLocks noGrp="1"/>
          </p:cNvSpPr>
          <p:nvPr>
            <p:ph type="title"/>
          </p:nvPr>
        </p:nvSpPr>
        <p:spPr>
          <a:xfrm>
            <a:off x="838200" y="1"/>
            <a:ext cx="10515600" cy="1085088"/>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Motivation: A U.S. Epidemic of Gun Violence</a:t>
            </a:r>
          </a:p>
        </p:txBody>
      </p:sp>
      <p:sp>
        <p:nvSpPr>
          <p:cNvPr id="3" name="Content Placeholder 2">
            <a:extLst>
              <a:ext uri="{FF2B5EF4-FFF2-40B4-BE49-F238E27FC236}">
                <a16:creationId xmlns:a16="http://schemas.microsoft.com/office/drawing/2014/main" id="{24D9AF10-8A4E-B996-8959-E0E4B6A871AA}"/>
              </a:ext>
            </a:extLst>
          </p:cNvPr>
          <p:cNvSpPr>
            <a:spLocks noGrp="1"/>
          </p:cNvSpPr>
          <p:nvPr>
            <p:ph idx="1"/>
          </p:nvPr>
        </p:nvSpPr>
        <p:spPr>
          <a:xfrm>
            <a:off x="500063" y="999744"/>
            <a:ext cx="11158537" cy="5701094"/>
          </a:xfrm>
        </p:spPr>
        <p:txBody>
          <a:bodyPr>
            <a:normAutofit fontScale="92500"/>
          </a:bodyPr>
          <a:lstStyle/>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&gt;124 firearm-related deaths every day</a:t>
            </a:r>
          </a:p>
          <a:p>
            <a:pPr>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In 2022, 47,785 people died of firearm violence, with over 20K homicides</a:t>
            </a:r>
            <a:r>
              <a:rPr lang="en-US" sz="3200" dirty="0">
                <a:effectLst/>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Gun homicide rate is 25 times higher than other high-income countries.</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400+ million guns in circulation</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Direct costs include: Work loss, medical/mental health care, emergency transportation, police/criminal justice activities, insurance claims processing, employer costs and decreased quality of life, etc. and may exceed $557 billion annually (Everytown research)</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There may be indirect costs on bystanders, including pregnant individuals and infants in utero.</a:t>
            </a:r>
          </a:p>
          <a:p>
            <a:pPr>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31099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5509-F749-3402-C911-8AB17F65CD7F}"/>
              </a:ext>
            </a:extLst>
          </p:cNvPr>
          <p:cNvSpPr>
            <a:spLocks noGrp="1"/>
          </p:cNvSpPr>
          <p:nvPr>
            <p:ph type="title"/>
          </p:nvPr>
        </p:nvSpPr>
        <p:spPr>
          <a:xfrm>
            <a:off x="838200" y="1"/>
            <a:ext cx="10515600" cy="950975"/>
          </a:xfrm>
        </p:spPr>
        <p:txBody>
          <a:bodyPr/>
          <a:lstStyle/>
          <a:p>
            <a:pPr algn="ctr"/>
            <a:r>
              <a:rPr lang="en-US" dirty="0">
                <a:latin typeface="Times New Roman" panose="02020603050405020304" pitchFamily="18" charset="0"/>
                <a:cs typeface="Times New Roman" panose="02020603050405020304" pitchFamily="18" charset="0"/>
              </a:rPr>
              <a:t>Balancing tests: Sniper Attacks</a:t>
            </a:r>
          </a:p>
        </p:txBody>
      </p:sp>
      <p:pic>
        <p:nvPicPr>
          <p:cNvPr id="4" name="Content Placeholder 3">
            <a:extLst>
              <a:ext uri="{FF2B5EF4-FFF2-40B4-BE49-F238E27FC236}">
                <a16:creationId xmlns:a16="http://schemas.microsoft.com/office/drawing/2014/main" id="{C597C08C-35CF-5D33-0EF3-2B1EDEE51C95}"/>
              </a:ext>
            </a:extLst>
          </p:cNvPr>
          <p:cNvPicPr>
            <a:picLocks noGrp="1" noChangeAspect="1"/>
          </p:cNvPicPr>
          <p:nvPr>
            <p:ph idx="1"/>
          </p:nvPr>
        </p:nvPicPr>
        <p:blipFill>
          <a:blip r:embed="rId3"/>
          <a:stretch>
            <a:fillRect/>
          </a:stretch>
        </p:blipFill>
        <p:spPr>
          <a:xfrm>
            <a:off x="1528642" y="950976"/>
            <a:ext cx="8890876" cy="5782179"/>
          </a:xfrm>
          <a:prstGeom prst="rect">
            <a:avLst/>
          </a:prstGeom>
        </p:spPr>
      </p:pic>
    </p:spTree>
    <p:extLst>
      <p:ext uri="{BB962C8B-B14F-4D97-AF65-F5344CB8AC3E}">
        <p14:creationId xmlns:p14="http://schemas.microsoft.com/office/powerpoint/2010/main" val="3174504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5268F-5F38-BC2C-E49A-A33C36647DD1}"/>
              </a:ext>
            </a:extLst>
          </p:cNvPr>
          <p:cNvSpPr>
            <a:spLocks noGrp="1"/>
          </p:cNvSpPr>
          <p:nvPr>
            <p:ph type="title"/>
          </p:nvPr>
        </p:nvSpPr>
        <p:spPr>
          <a:xfrm>
            <a:off x="838200" y="365125"/>
            <a:ext cx="2746248" cy="4914011"/>
          </a:xfrm>
        </p:spPr>
        <p:txBody>
          <a:bodyPr>
            <a:normAutofit fontScale="90000"/>
          </a:bodyPr>
          <a:lstStyle/>
          <a:p>
            <a:r>
              <a:rPr lang="en-US" dirty="0">
                <a:latin typeface="Times New Roman" panose="02020603050405020304" pitchFamily="18" charset="0"/>
                <a:cs typeface="Times New Roman" panose="02020603050405020304" pitchFamily="18" charset="0"/>
              </a:rPr>
              <a:t>National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Sample: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Counties that ever experienced a mass shooting vs. others</a:t>
            </a:r>
            <a:endParaRPr lang="en-US" dirty="0"/>
          </a:p>
        </p:txBody>
      </p:sp>
      <p:pic>
        <p:nvPicPr>
          <p:cNvPr id="4" name="Content Placeholder 3">
            <a:extLst>
              <a:ext uri="{FF2B5EF4-FFF2-40B4-BE49-F238E27FC236}">
                <a16:creationId xmlns:a16="http://schemas.microsoft.com/office/drawing/2014/main" id="{755A9983-8658-2948-1AC0-7F5D1100255A}"/>
              </a:ext>
            </a:extLst>
          </p:cNvPr>
          <p:cNvPicPr>
            <a:picLocks noGrp="1" noChangeAspect="1"/>
          </p:cNvPicPr>
          <p:nvPr>
            <p:ph idx="1"/>
          </p:nvPr>
        </p:nvPicPr>
        <p:blipFill>
          <a:blip r:embed="rId2"/>
          <a:stretch>
            <a:fillRect/>
          </a:stretch>
        </p:blipFill>
        <p:spPr>
          <a:xfrm>
            <a:off x="3867150" y="-36863"/>
            <a:ext cx="7093458" cy="6790319"/>
          </a:xfrm>
          <a:prstGeom prst="rect">
            <a:avLst/>
          </a:prstGeom>
        </p:spPr>
      </p:pic>
    </p:spTree>
    <p:extLst>
      <p:ext uri="{BB962C8B-B14F-4D97-AF65-F5344CB8AC3E}">
        <p14:creationId xmlns:p14="http://schemas.microsoft.com/office/powerpoint/2010/main" val="3996810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5268F-5F38-BC2C-E49A-A33C36647DD1}"/>
              </a:ext>
            </a:extLst>
          </p:cNvPr>
          <p:cNvSpPr>
            <a:spLocks noGrp="1"/>
          </p:cNvSpPr>
          <p:nvPr>
            <p:ph type="title"/>
          </p:nvPr>
        </p:nvSpPr>
        <p:spPr>
          <a:xfrm>
            <a:off x="838200" y="365125"/>
            <a:ext cx="2746248" cy="4914011"/>
          </a:xfrm>
        </p:spPr>
        <p:txBody>
          <a:bodyPr>
            <a:normAutofit fontScale="90000"/>
          </a:bodyPr>
          <a:lstStyle/>
          <a:p>
            <a:r>
              <a:rPr lang="en-US" dirty="0">
                <a:latin typeface="Times New Roman" panose="02020603050405020304" pitchFamily="18" charset="0"/>
                <a:cs typeface="Times New Roman" panose="02020603050405020304" pitchFamily="18" charset="0"/>
              </a:rPr>
              <a:t>National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Sample: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Counties that ever experienced a mass shooting vs. others</a:t>
            </a:r>
            <a:endParaRPr lang="en-US" dirty="0"/>
          </a:p>
        </p:txBody>
      </p:sp>
      <p:pic>
        <p:nvPicPr>
          <p:cNvPr id="7" name="Content Placeholder 6">
            <a:extLst>
              <a:ext uri="{FF2B5EF4-FFF2-40B4-BE49-F238E27FC236}">
                <a16:creationId xmlns:a16="http://schemas.microsoft.com/office/drawing/2014/main" id="{4B69A68D-CE78-821B-1AA4-33FCB75BEA86}"/>
              </a:ext>
            </a:extLst>
          </p:cNvPr>
          <p:cNvPicPr>
            <a:picLocks noGrp="1" noChangeAspect="1"/>
          </p:cNvPicPr>
          <p:nvPr>
            <p:ph idx="1"/>
          </p:nvPr>
        </p:nvPicPr>
        <p:blipFill>
          <a:blip r:embed="rId2"/>
          <a:stretch>
            <a:fillRect/>
          </a:stretch>
        </p:blipFill>
        <p:spPr>
          <a:xfrm>
            <a:off x="3639604" y="1841367"/>
            <a:ext cx="8307415" cy="4858137"/>
          </a:xfrm>
          <a:prstGeom prst="rect">
            <a:avLst/>
          </a:prstGeom>
        </p:spPr>
      </p:pic>
      <p:pic>
        <p:nvPicPr>
          <p:cNvPr id="6" name="Picture 5">
            <a:extLst>
              <a:ext uri="{FF2B5EF4-FFF2-40B4-BE49-F238E27FC236}">
                <a16:creationId xmlns:a16="http://schemas.microsoft.com/office/drawing/2014/main" id="{3EEF62D2-0E7C-0BBC-F651-69125DF35D8D}"/>
              </a:ext>
            </a:extLst>
          </p:cNvPr>
          <p:cNvPicPr>
            <a:picLocks noChangeAspect="1"/>
          </p:cNvPicPr>
          <p:nvPr/>
        </p:nvPicPr>
        <p:blipFill>
          <a:blip r:embed="rId3"/>
          <a:stretch>
            <a:fillRect/>
          </a:stretch>
        </p:blipFill>
        <p:spPr>
          <a:xfrm>
            <a:off x="3572854" y="158496"/>
            <a:ext cx="8422931" cy="1511808"/>
          </a:xfrm>
          <a:prstGeom prst="rect">
            <a:avLst/>
          </a:prstGeom>
        </p:spPr>
      </p:pic>
    </p:spTree>
    <p:extLst>
      <p:ext uri="{BB962C8B-B14F-4D97-AF65-F5344CB8AC3E}">
        <p14:creationId xmlns:p14="http://schemas.microsoft.com/office/powerpoint/2010/main" val="1608336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BDB93-28CC-1AF9-3A08-67B09B6B88FE}"/>
              </a:ext>
            </a:extLst>
          </p:cNvPr>
          <p:cNvSpPr>
            <a:spLocks noGrp="1"/>
          </p:cNvSpPr>
          <p:nvPr>
            <p:ph type="title"/>
          </p:nvPr>
        </p:nvSpPr>
        <p:spPr>
          <a:xfrm>
            <a:off x="838200" y="365125"/>
            <a:ext cx="2441448" cy="1325563"/>
          </a:xfrm>
        </p:spPr>
        <p:txBody>
          <a:bodyPr/>
          <a:lstStyle/>
          <a:p>
            <a:r>
              <a:rPr lang="en-US" dirty="0">
                <a:latin typeface="Times New Roman" panose="02020603050405020304" pitchFamily="18" charset="0"/>
                <a:cs typeface="Times New Roman" panose="02020603050405020304" pitchFamily="18" charset="0"/>
              </a:rPr>
              <a:t>National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Sample</a:t>
            </a:r>
          </a:p>
        </p:txBody>
      </p:sp>
      <p:pic>
        <p:nvPicPr>
          <p:cNvPr id="4" name="Content Placeholder 3">
            <a:extLst>
              <a:ext uri="{FF2B5EF4-FFF2-40B4-BE49-F238E27FC236}">
                <a16:creationId xmlns:a16="http://schemas.microsoft.com/office/drawing/2014/main" id="{AACEDAA7-0F30-C733-51DD-435B1BFF488B}"/>
              </a:ext>
            </a:extLst>
          </p:cNvPr>
          <p:cNvPicPr>
            <a:picLocks noGrp="1" noChangeAspect="1"/>
          </p:cNvPicPr>
          <p:nvPr>
            <p:ph idx="1"/>
          </p:nvPr>
        </p:nvPicPr>
        <p:blipFill>
          <a:blip r:embed="rId3"/>
          <a:stretch>
            <a:fillRect/>
          </a:stretch>
        </p:blipFill>
        <p:spPr>
          <a:xfrm>
            <a:off x="4359022" y="61322"/>
            <a:ext cx="5418962" cy="6787574"/>
          </a:xfrm>
          <a:prstGeom prst="rect">
            <a:avLst/>
          </a:prstGeom>
        </p:spPr>
      </p:pic>
    </p:spTree>
    <p:extLst>
      <p:ext uri="{BB962C8B-B14F-4D97-AF65-F5344CB8AC3E}">
        <p14:creationId xmlns:p14="http://schemas.microsoft.com/office/powerpoint/2010/main" val="3892185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5568F9A-8501-D696-04D3-8FA05289A260}"/>
              </a:ext>
            </a:extLst>
          </p:cNvPr>
          <p:cNvPicPr>
            <a:picLocks noGrp="1" noChangeAspect="1"/>
          </p:cNvPicPr>
          <p:nvPr>
            <p:ph idx="1"/>
          </p:nvPr>
        </p:nvPicPr>
        <p:blipFill>
          <a:blip r:embed="rId3"/>
          <a:stretch>
            <a:fillRect/>
          </a:stretch>
        </p:blipFill>
        <p:spPr>
          <a:xfrm>
            <a:off x="2082746" y="1024128"/>
            <a:ext cx="8026507" cy="5736335"/>
          </a:xfrm>
          <a:prstGeom prst="rect">
            <a:avLst/>
          </a:prstGeom>
        </p:spPr>
      </p:pic>
      <p:sp>
        <p:nvSpPr>
          <p:cNvPr id="3" name="Title 1">
            <a:extLst>
              <a:ext uri="{FF2B5EF4-FFF2-40B4-BE49-F238E27FC236}">
                <a16:creationId xmlns:a16="http://schemas.microsoft.com/office/drawing/2014/main" id="{045FF720-87FE-752C-D5E8-8D971345A32C}"/>
              </a:ext>
            </a:extLst>
          </p:cNvPr>
          <p:cNvSpPr>
            <a:spLocks noGrp="1"/>
          </p:cNvSpPr>
          <p:nvPr>
            <p:ph type="title"/>
          </p:nvPr>
        </p:nvSpPr>
        <p:spPr>
          <a:xfrm>
            <a:off x="838200" y="97537"/>
            <a:ext cx="10515600" cy="926591"/>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Check for selection into the birth sample: U.S.</a:t>
            </a:r>
          </a:p>
        </p:txBody>
      </p:sp>
    </p:spTree>
    <p:extLst>
      <p:ext uri="{BB962C8B-B14F-4D97-AF65-F5344CB8AC3E}">
        <p14:creationId xmlns:p14="http://schemas.microsoft.com/office/powerpoint/2010/main" val="3148347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2A91D-D500-F644-A26A-98F08EA3DDA5}"/>
              </a:ext>
            </a:extLst>
          </p:cNvPr>
          <p:cNvSpPr>
            <a:spLocks noGrp="1"/>
          </p:cNvSpPr>
          <p:nvPr>
            <p:ph type="title"/>
          </p:nvPr>
        </p:nvSpPr>
        <p:spPr>
          <a:xfrm>
            <a:off x="838200" y="109729"/>
            <a:ext cx="10515600" cy="1072896"/>
          </a:xfrm>
        </p:spPr>
        <p:txBody>
          <a:bodyPr/>
          <a:lstStyle/>
          <a:p>
            <a:pPr algn="ctr"/>
            <a:r>
              <a:rPr lang="en-US" dirty="0">
                <a:latin typeface="Times New Roman" panose="02020603050405020304" pitchFamily="18" charset="0"/>
                <a:cs typeface="Times New Roman" panose="02020603050405020304" pitchFamily="18" charset="0"/>
              </a:rPr>
              <a:t>Balancing Tests, Mass Shootings Sample</a:t>
            </a:r>
          </a:p>
        </p:txBody>
      </p:sp>
      <p:pic>
        <p:nvPicPr>
          <p:cNvPr id="4" name="Content Placeholder 3">
            <a:extLst>
              <a:ext uri="{FF2B5EF4-FFF2-40B4-BE49-F238E27FC236}">
                <a16:creationId xmlns:a16="http://schemas.microsoft.com/office/drawing/2014/main" id="{4715CC89-BC6C-4434-5A0A-26CC89862B5E}"/>
              </a:ext>
            </a:extLst>
          </p:cNvPr>
          <p:cNvPicPr>
            <a:picLocks noGrp="1" noChangeAspect="1"/>
          </p:cNvPicPr>
          <p:nvPr>
            <p:ph idx="1"/>
          </p:nvPr>
        </p:nvPicPr>
        <p:blipFill>
          <a:blip r:embed="rId2"/>
          <a:stretch>
            <a:fillRect/>
          </a:stretch>
        </p:blipFill>
        <p:spPr>
          <a:xfrm>
            <a:off x="965156" y="1085088"/>
            <a:ext cx="10261688" cy="5663183"/>
          </a:xfrm>
          <a:prstGeom prst="rect">
            <a:avLst/>
          </a:prstGeom>
        </p:spPr>
      </p:pic>
    </p:spTree>
    <p:extLst>
      <p:ext uri="{BB962C8B-B14F-4D97-AF65-F5344CB8AC3E}">
        <p14:creationId xmlns:p14="http://schemas.microsoft.com/office/powerpoint/2010/main" val="256995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2681-6D3A-D23D-8A42-BDCAEEDACEE8}"/>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Event Studies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38F11F-5BCF-2BBC-356B-D0CA304B74B7}"/>
                  </a:ext>
                </a:extLst>
              </p:cNvPr>
              <p:cNvSpPr>
                <a:spLocks noGrp="1"/>
              </p:cNvSpPr>
              <p:nvPr>
                <p:ph idx="1"/>
              </p:nvPr>
            </p:nvSpPr>
            <p:spPr>
              <a:xfrm>
                <a:off x="838200" y="1511808"/>
                <a:ext cx="10515600" cy="4665155"/>
              </a:xfrm>
            </p:spPr>
            <p:txBody>
              <a:bodyPr>
                <a:normAutofit fontScale="92500"/>
              </a:bodyPr>
              <a:lstStyle/>
              <a:p>
                <a:pPr marL="0" marR="0" indent="0" algn="just">
                  <a:lnSpc>
                    <a:spcPct val="150000"/>
                  </a:lnSpc>
                  <a:spcBef>
                    <a:spcPts val="0"/>
                  </a:spcBef>
                  <a:spcAft>
                    <a:spcPts val="0"/>
                  </a:spcAft>
                  <a:buNone/>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indent="0" algn="just">
                  <a:lnSpc>
                    <a:spcPct val="150000"/>
                  </a:lnSpc>
                  <a:spcBef>
                    <a:spcPts val="0"/>
                  </a:spcBef>
                  <a:spcAft>
                    <a:spcPts val="0"/>
                  </a:spcAft>
                  <a:buNone/>
                </a:pPr>
                <a:r>
                  <a:rPr lang="en-US" sz="3200" i="1" dirty="0">
                    <a:effectLst/>
                    <a:latin typeface="Times New Roman" panose="02020603050405020304" pitchFamily="18" charset="0"/>
                    <a:ea typeface="Calibri" panose="020F0502020204030204" pitchFamily="34" charset="0"/>
                  </a:rPr>
                  <a:t>(1) </a:t>
                </a:r>
                <a:r>
                  <a:rPr lang="en-US" sz="3200" i="1" dirty="0" err="1">
                    <a:effectLst/>
                    <a:latin typeface="Times New Roman" panose="02020603050405020304" pitchFamily="18" charset="0"/>
                    <a:ea typeface="Calibri" panose="020F0502020204030204" pitchFamily="34" charset="0"/>
                  </a:rPr>
                  <a:t>y</a:t>
                </a:r>
                <a:r>
                  <a:rPr lang="en-US" sz="3200" i="1" baseline="-25000" dirty="0" err="1">
                    <a:effectLst/>
                    <a:latin typeface="Times New Roman" panose="02020603050405020304" pitchFamily="18" charset="0"/>
                    <a:ea typeface="Calibri" panose="020F0502020204030204" pitchFamily="34" charset="0"/>
                  </a:rPr>
                  <a:t>imdyc</a:t>
                </a:r>
                <a:r>
                  <a:rPr lang="en-US" sz="3200" i="1" dirty="0">
                    <a:effectLst/>
                    <a:latin typeface="Times New Roman" panose="02020603050405020304" pitchFamily="18" charset="0"/>
                    <a:ea typeface="Calibri" panose="020F0502020204030204" pitchFamily="34" charset="0"/>
                  </a:rPr>
                  <a:t> = </a:t>
                </a:r>
              </a:p>
              <a:p>
                <a:pPr marL="0" marR="0" indent="0" algn="just">
                  <a:lnSpc>
                    <a:spcPct val="150000"/>
                  </a:lnSpc>
                  <a:spcBef>
                    <a:spcPts val="0"/>
                  </a:spcBef>
                  <a:spcAft>
                    <a:spcPts val="0"/>
                  </a:spcAft>
                  <a:buNone/>
                </a:pPr>
                <a:r>
                  <a:rPr lang="en-US" sz="3200" i="1" dirty="0">
                    <a:effectLst/>
                    <a:latin typeface="Times New Roman" panose="02020603050405020304" pitchFamily="18" charset="0"/>
                    <a:ea typeface="Calibri" panose="020F0502020204030204" pitchFamily="34" charset="0"/>
                    <a:sym typeface="Symbol" pitchFamily="2" charset="2"/>
                  </a:rPr>
                  <a:t></a:t>
                </a:r>
                <a:r>
                  <a:rPr lang="en-US" sz="3200" i="1" baseline="-25000" dirty="0">
                    <a:effectLst/>
                    <a:latin typeface="Times New Roman" panose="02020603050405020304" pitchFamily="18" charset="0"/>
                    <a:ea typeface="Calibri" panose="020F0502020204030204" pitchFamily="34" charset="0"/>
                  </a:rPr>
                  <a:t>o</a:t>
                </a:r>
                <a:r>
                  <a:rPr lang="en-US" sz="3200" i="1" dirty="0">
                    <a:effectLst/>
                    <a:latin typeface="Times New Roman" panose="02020603050405020304" pitchFamily="18" charset="0"/>
                    <a:ea typeface="Calibri" panose="020F0502020204030204" pitchFamily="34" charset="0"/>
                  </a:rPr>
                  <a:t> + </a:t>
                </a:r>
                <a14:m>
                  <m:oMath xmlns:m="http://schemas.openxmlformats.org/officeDocument/2006/math">
                    <m:nary>
                      <m:naryPr>
                        <m:chr m:val="∑"/>
                        <m:limLoc m:val="undOvr"/>
                        <m:ctrlPr>
                          <a:rPr lang="en-US" sz="3200" i="1">
                            <a:effectLst/>
                            <a:latin typeface="Cambria Math" panose="02040503050406030204" pitchFamily="18" charset="0"/>
                            <a:ea typeface="Calibri" panose="020F0502020204030204" pitchFamily="34" charset="0"/>
                          </a:rPr>
                        </m:ctrlPr>
                      </m:naryPr>
                      <m:sub>
                        <m:eqArr>
                          <m:eqArrPr>
                            <m:ctrlPr>
                              <a:rPr lang="en-US" sz="3200" i="1">
                                <a:effectLst/>
                                <a:latin typeface="Cambria Math" panose="02040503050406030204" pitchFamily="18" charset="0"/>
                                <a:ea typeface="Calibri" panose="020F0502020204030204" pitchFamily="34" charset="0"/>
                              </a:rPr>
                            </m:ctrlPr>
                          </m:eqArrPr>
                          <m:e>
                            <m:sSup>
                              <m:sSupPr>
                                <m:ctrlPr>
                                  <a:rPr lang="en-US" sz="3200" i="1">
                                    <a:effectLst/>
                                    <a:latin typeface="Cambria Math" panose="02040503050406030204" pitchFamily="18" charset="0"/>
                                    <a:ea typeface="Calibri" panose="020F0502020204030204" pitchFamily="34" charset="0"/>
                                  </a:rPr>
                                </m:ctrlPr>
                              </m:sSupPr>
                              <m:e>
                                <m:r>
                                  <a:rPr lang="en-US" sz="3200" i="1">
                                    <a:effectLst/>
                                    <a:latin typeface="Cambria Math" panose="02040503050406030204" pitchFamily="18" charset="0"/>
                                    <a:ea typeface="Calibri" panose="020F0502020204030204" pitchFamily="34" charset="0"/>
                                  </a:rPr>
                                  <m:t>𝑞</m:t>
                                </m:r>
                                <m:r>
                                  <a:rPr lang="en-US" sz="3200" i="1">
                                    <a:effectLst/>
                                    <a:latin typeface="Cambria Math" panose="02040503050406030204" pitchFamily="18" charset="0"/>
                                    <a:ea typeface="Calibri" panose="020F0502020204030204" pitchFamily="34" charset="0"/>
                                  </a:rPr>
                                  <m:t>=−4</m:t>
                                </m:r>
                              </m:e>
                              <m:sup>
                                <m:r>
                                  <a:rPr lang="en-US" sz="3200" i="1">
                                    <a:effectLst/>
                                    <a:latin typeface="Cambria Math" panose="02040503050406030204" pitchFamily="18" charset="0"/>
                                    <a:ea typeface="Calibri" panose="020F0502020204030204" pitchFamily="34" charset="0"/>
                                  </a:rPr>
                                  <m:t>+</m:t>
                                </m:r>
                              </m:sup>
                            </m:sSup>
                          </m:e>
                          <m:e>
                            <m:r>
                              <a:rPr lang="en-US" sz="3200" i="1">
                                <a:effectLst/>
                                <a:latin typeface="Cambria Math" panose="02040503050406030204" pitchFamily="18" charset="0"/>
                                <a:ea typeface="Calibri" panose="020F0502020204030204" pitchFamily="34" charset="0"/>
                              </a:rPr>
                              <m:t>𝑞</m:t>
                            </m:r>
                            <m:r>
                              <a:rPr lang="en-US" sz="3200" i="1">
                                <a:effectLst/>
                                <a:latin typeface="Cambria Math" panose="02040503050406030204" pitchFamily="18" charset="0"/>
                                <a:ea typeface="Calibri" panose="020F0502020204030204" pitchFamily="34" charset="0"/>
                              </a:rPr>
                              <m:t>≠−1</m:t>
                            </m:r>
                          </m:e>
                        </m:eqArr>
                      </m:sub>
                      <m:sup>
                        <m:r>
                          <a:rPr lang="en-US" sz="3200" i="1">
                            <a:effectLst/>
                            <a:latin typeface="Cambria Math" panose="02040503050406030204" pitchFamily="18" charset="0"/>
                            <a:ea typeface="Calibri" panose="020F0502020204030204" pitchFamily="34" charset="0"/>
                          </a:rPr>
                          <m:t>3</m:t>
                        </m:r>
                      </m:sup>
                      <m:e>
                        <m:sSub>
                          <m:sSubPr>
                            <m:ctrlPr>
                              <a:rPr lang="en-US" sz="3200" i="1">
                                <a:effectLst/>
                                <a:latin typeface="Cambria Math" panose="02040503050406030204" pitchFamily="18" charset="0"/>
                                <a:ea typeface="Calibri" panose="020F0502020204030204" pitchFamily="34" charset="0"/>
                              </a:rPr>
                            </m:ctrlPr>
                          </m:sSubPr>
                          <m:e>
                            <m:r>
                              <a:rPr lang="en-US" sz="3200" i="1">
                                <a:effectLst/>
                                <a:latin typeface="Cambria Math" panose="02040503050406030204" pitchFamily="18" charset="0"/>
                                <a:ea typeface="Calibri" panose="020F0502020204030204" pitchFamily="34" charset="0"/>
                                <a:sym typeface="Symbol" pitchFamily="2" charset="2"/>
                              </a:rPr>
                              <m:t></m:t>
                            </m:r>
                          </m:e>
                          <m:sub>
                            <m:r>
                              <a:rPr lang="en-US" sz="3200" i="1">
                                <a:effectLst/>
                                <a:latin typeface="Cambria Math" panose="02040503050406030204" pitchFamily="18" charset="0"/>
                                <a:ea typeface="Calibri" panose="020F0502020204030204" pitchFamily="34" charset="0"/>
                              </a:rPr>
                              <m:t>𝑞</m:t>
                            </m:r>
                          </m:sub>
                        </m:sSub>
                      </m:e>
                    </m:nary>
                    <m:sSub>
                      <m:sSubPr>
                        <m:ctrlPr>
                          <a:rPr lang="en-US" sz="3200" i="1">
                            <a:effectLst/>
                            <a:latin typeface="Cambria Math" panose="02040503050406030204" pitchFamily="18" charset="0"/>
                            <a:ea typeface="Calibri" panose="020F0502020204030204" pitchFamily="34" charset="0"/>
                          </a:rPr>
                        </m:ctrlPr>
                      </m:sSubPr>
                      <m:e>
                        <m:r>
                          <a:rPr lang="en-US" sz="3200" i="1">
                            <a:effectLst/>
                            <a:latin typeface="Cambria Math" panose="02040503050406030204" pitchFamily="18" charset="0"/>
                            <a:ea typeface="Calibri" panose="020F0502020204030204" pitchFamily="34" charset="0"/>
                          </a:rPr>
                          <m:t>𝐶𝑙𝑜𝑠𝑒</m:t>
                        </m:r>
                      </m:e>
                      <m:sub>
                        <m:r>
                          <a:rPr lang="en-US" sz="3200" i="1">
                            <a:effectLst/>
                            <a:latin typeface="Cambria Math" panose="02040503050406030204" pitchFamily="18" charset="0"/>
                            <a:ea typeface="Calibri" panose="020F0502020204030204" pitchFamily="34" charset="0"/>
                          </a:rPr>
                          <m:t>𝑖𝑚𝑑𝑦𝑐</m:t>
                        </m:r>
                      </m:sub>
                    </m:sSub>
                    <m:sSubSup>
                      <m:sSubSupPr>
                        <m:ctrlPr>
                          <a:rPr lang="en-US" sz="3200" i="1">
                            <a:effectLst/>
                            <a:latin typeface="Cambria Math" panose="02040503050406030204" pitchFamily="18" charset="0"/>
                            <a:ea typeface="Calibri" panose="020F0502020204030204" pitchFamily="34" charset="0"/>
                          </a:rPr>
                        </m:ctrlPr>
                      </m:sSubSupPr>
                      <m:e>
                        <m:r>
                          <a:rPr lang="en-US" sz="3200" i="1">
                            <a:effectLst/>
                            <a:latin typeface="Cambria Math" panose="02040503050406030204" pitchFamily="18" charset="0"/>
                            <a:ea typeface="Calibri" panose="020F0502020204030204" pitchFamily="34" charset="0"/>
                          </a:rPr>
                          <m:t>𝑇𝑟𝑖</m:t>
                        </m:r>
                      </m:e>
                      <m:sub>
                        <m:r>
                          <a:rPr lang="en-US" sz="3200" i="1">
                            <a:effectLst/>
                            <a:latin typeface="Cambria Math" panose="02040503050406030204" pitchFamily="18" charset="0"/>
                            <a:ea typeface="Calibri" panose="020F0502020204030204" pitchFamily="34" charset="0"/>
                          </a:rPr>
                          <m:t>𝑖𝑚𝑑𝑦𝑐</m:t>
                        </m:r>
                      </m:sub>
                      <m:sup>
                        <m:r>
                          <a:rPr lang="en-US" sz="3200" i="1">
                            <a:effectLst/>
                            <a:latin typeface="Cambria Math" panose="02040503050406030204" pitchFamily="18" charset="0"/>
                            <a:ea typeface="Calibri" panose="020F0502020204030204" pitchFamily="34" charset="0"/>
                          </a:rPr>
                          <m:t>𝑡</m:t>
                        </m:r>
                        <m:r>
                          <a:rPr lang="en-US" sz="3200" i="1">
                            <a:effectLst/>
                            <a:latin typeface="Cambria Math" panose="02040503050406030204" pitchFamily="18" charset="0"/>
                            <a:ea typeface="Calibri" panose="020F0502020204030204" pitchFamily="34" charset="0"/>
                          </a:rPr>
                          <m:t>+</m:t>
                        </m:r>
                        <m:r>
                          <a:rPr lang="en-US" sz="3200" i="1">
                            <a:effectLst/>
                            <a:latin typeface="Cambria Math" panose="02040503050406030204" pitchFamily="18" charset="0"/>
                            <a:ea typeface="Calibri" panose="020F0502020204030204" pitchFamily="34" charset="0"/>
                          </a:rPr>
                          <m:t>𝑞</m:t>
                        </m:r>
                      </m:sup>
                    </m:sSubSup>
                  </m:oMath>
                </a14:m>
                <a:r>
                  <a:rPr lang="en-US" sz="3200" i="1" dirty="0">
                    <a:effectLst/>
                    <a:latin typeface="Times New Roman" panose="02020603050405020304" pitchFamily="18" charset="0"/>
                    <a:ea typeface="Times New Roman" panose="02020603050405020304" pitchFamily="18" charset="0"/>
                  </a:rPr>
                  <a:t>+</a:t>
                </a:r>
                <a14:m>
                  <m:oMath xmlns:m="http://schemas.openxmlformats.org/officeDocument/2006/math">
                    <m:sSub>
                      <m:sSubPr>
                        <m:ctrlPr>
                          <a:rPr lang="en-US" sz="3200" i="1">
                            <a:effectLst/>
                            <a:latin typeface="Cambria Math" panose="02040503050406030204" pitchFamily="18" charset="0"/>
                            <a:ea typeface="Calibri" panose="020F0502020204030204" pitchFamily="34" charset="0"/>
                          </a:rPr>
                        </m:ctrlPr>
                      </m:sSubPr>
                      <m:e>
                        <m:r>
                          <a:rPr lang="en-GB" sz="3200" i="1">
                            <a:effectLst/>
                            <a:latin typeface="Cambria Math" panose="02040503050406030204" pitchFamily="18" charset="0"/>
                            <a:ea typeface="Calibri" panose="020F0502020204030204" pitchFamily="34" charset="0"/>
                            <a:sym typeface="Symbol" pitchFamily="2" charset="2"/>
                          </a:rPr>
                          <m:t></m:t>
                        </m:r>
                        <m:r>
                          <a:rPr lang="en-GB" sz="3200" i="1">
                            <a:effectLst/>
                            <a:latin typeface="Cambria Math" panose="02040503050406030204" pitchFamily="18" charset="0"/>
                            <a:ea typeface="Calibri" panose="020F0502020204030204" pitchFamily="34" charset="0"/>
                          </a:rPr>
                          <m:t>𝐶𝑙𝑜𝑠𝑒</m:t>
                        </m:r>
                        <m:r>
                          <a:rPr lang="en-GB" sz="3200" i="1">
                            <a:effectLst/>
                            <a:latin typeface="Cambria Math" panose="02040503050406030204" pitchFamily="18" charset="0"/>
                            <a:ea typeface="Calibri" panose="020F0502020204030204" pitchFamily="34" charset="0"/>
                          </a:rPr>
                          <m:t>∗</m:t>
                        </m:r>
                        <m:r>
                          <a:rPr lang="en-GB" sz="3200" i="1">
                            <a:effectLst/>
                            <a:latin typeface="Cambria Math" panose="02040503050406030204" pitchFamily="18" charset="0"/>
                            <a:ea typeface="Calibri" panose="020F0502020204030204" pitchFamily="34" charset="0"/>
                          </a:rPr>
                          <m:t>𝐶𝑜𝑖𝑛𝑐𝑖𝑑𝑒</m:t>
                        </m:r>
                      </m:e>
                      <m:sub>
                        <m:r>
                          <a:rPr lang="en-GB" sz="3200" i="1">
                            <a:effectLst/>
                            <a:latin typeface="Cambria Math" panose="02040503050406030204" pitchFamily="18" charset="0"/>
                            <a:ea typeface="Calibri" panose="020F0502020204030204" pitchFamily="34" charset="0"/>
                          </a:rPr>
                          <m:t>𝑖𝑚𝑑𝑦𝑐</m:t>
                        </m:r>
                      </m:sub>
                    </m:sSub>
                  </m:oMath>
                </a14:m>
                <a:endParaRPr lang="en-US" sz="3200" i="1" dirty="0">
                  <a:effectLst/>
                  <a:latin typeface="Cambria Math" panose="02040503050406030204" pitchFamily="18" charset="0"/>
                  <a:ea typeface="Calibri" panose="020F0502020204030204" pitchFamily="34" charset="0"/>
                </a:endParaRPr>
              </a:p>
              <a:p>
                <a:pPr marL="0" marR="0" indent="0" algn="just">
                  <a:lnSpc>
                    <a:spcPct val="150000"/>
                  </a:lnSpc>
                  <a:spcBef>
                    <a:spcPts val="0"/>
                  </a:spcBef>
                  <a:spcAft>
                    <a:spcPts val="0"/>
                  </a:spcAft>
                  <a:buNone/>
                </a:pPr>
                <a14:m>
                  <m:oMath xmlns:m="http://schemas.openxmlformats.org/officeDocument/2006/math">
                    <m:r>
                      <a:rPr lang="en-GB" sz="3200" i="1">
                        <a:effectLst/>
                        <a:latin typeface="Cambria Math" panose="02040503050406030204" pitchFamily="18" charset="0"/>
                        <a:ea typeface="Calibri" panose="020F0502020204030204" pitchFamily="34" charset="0"/>
                      </a:rPr>
                      <m:t>+</m:t>
                    </m:r>
                  </m:oMath>
                </a14:m>
                <a:r>
                  <a:rPr lang="en-GB" sz="3200" i="1" dirty="0">
                    <a:effectLst/>
                    <a:latin typeface="Times New Roman" panose="02020603050405020304" pitchFamily="18" charset="0"/>
                    <a:ea typeface="Calibri" panose="020F0502020204030204" pitchFamily="34" charset="0"/>
                    <a:sym typeface="Symbol" pitchFamily="2" charset="2"/>
                  </a:rPr>
                  <a:t></a:t>
                </a:r>
                <a:r>
                  <a:rPr lang="en-GB" sz="3200" i="1" dirty="0">
                    <a:effectLst/>
                    <a:latin typeface="Times New Roman" panose="02020603050405020304" pitchFamily="18" charset="0"/>
                    <a:ea typeface="Calibri" panose="020F0502020204030204" pitchFamily="34" charset="0"/>
                  </a:rPr>
                  <a:t> </a:t>
                </a:r>
                <a:r>
                  <a:rPr lang="en-GB" sz="3200" i="1" dirty="0" err="1">
                    <a:effectLst/>
                    <a:latin typeface="Times New Roman" panose="02020603050405020304" pitchFamily="18" charset="0"/>
                    <a:ea typeface="Calibri" panose="020F0502020204030204" pitchFamily="34" charset="0"/>
                  </a:rPr>
                  <a:t>Close</a:t>
                </a:r>
                <a:r>
                  <a:rPr lang="en-GB" sz="3200" i="1" baseline="-25000" dirty="0" err="1">
                    <a:effectLst/>
                    <a:latin typeface="Times New Roman" panose="02020603050405020304" pitchFamily="18" charset="0"/>
                    <a:ea typeface="Calibri" panose="020F0502020204030204" pitchFamily="34" charset="0"/>
                  </a:rPr>
                  <a:t>imdyc</a:t>
                </a:r>
                <a:r>
                  <a:rPr lang="en-GB" sz="3200" i="1" baseline="-25000" dirty="0">
                    <a:effectLst/>
                    <a:latin typeface="Times New Roman" panose="02020603050405020304" pitchFamily="18" charset="0"/>
                    <a:ea typeface="Calibri" panose="020F0502020204030204" pitchFamily="34" charset="0"/>
                  </a:rPr>
                  <a:t> </a:t>
                </a:r>
                <a:r>
                  <a:rPr lang="en-GB" sz="3200" i="1" dirty="0">
                    <a:effectLst/>
                    <a:latin typeface="Times New Roman" panose="02020603050405020304" pitchFamily="18" charset="0"/>
                    <a:ea typeface="Calibri" panose="020F0502020204030204" pitchFamily="34" charset="0"/>
                  </a:rPr>
                  <a:t> + </a:t>
                </a:r>
                <a:r>
                  <a:rPr lang="en-US" sz="3200" i="1" dirty="0">
                    <a:effectLst/>
                    <a:latin typeface="Times New Roman" panose="02020603050405020304" pitchFamily="18" charset="0"/>
                    <a:ea typeface="Calibri" panose="020F0502020204030204" pitchFamily="34" charset="0"/>
                    <a:sym typeface="Symbol" pitchFamily="2" charset="2"/>
                  </a:rPr>
                  <a:t></a:t>
                </a:r>
                <a:r>
                  <a:rPr lang="en-US" sz="3200" i="1" dirty="0">
                    <a:effectLst/>
                    <a:latin typeface="Times New Roman" panose="02020603050405020304" pitchFamily="18" charset="0"/>
                    <a:ea typeface="Calibri" panose="020F0502020204030204" pitchFamily="34" charset="0"/>
                  </a:rPr>
                  <a:t> </a:t>
                </a:r>
                <a:r>
                  <a:rPr lang="en-US" sz="3200" b="1" i="1" dirty="0" err="1">
                    <a:effectLst/>
                    <a:latin typeface="Times New Roman" panose="02020603050405020304" pitchFamily="18" charset="0"/>
                    <a:ea typeface="Calibri" panose="020F0502020204030204" pitchFamily="34" charset="0"/>
                  </a:rPr>
                  <a:t>X</a:t>
                </a:r>
                <a:r>
                  <a:rPr lang="en-US" sz="3200" i="1" baseline="-25000" dirty="0" err="1">
                    <a:effectLst/>
                    <a:latin typeface="Times New Roman" panose="02020603050405020304" pitchFamily="18" charset="0"/>
                    <a:ea typeface="Calibri" panose="020F0502020204030204" pitchFamily="34" charset="0"/>
                  </a:rPr>
                  <a:t>imdyc</a:t>
                </a:r>
                <a:r>
                  <a:rPr lang="en-US" sz="3200" i="1" baseline="-25000" dirty="0">
                    <a:effectLst/>
                    <a:latin typeface="Times New Roman" panose="02020603050405020304" pitchFamily="18" charset="0"/>
                    <a:ea typeface="Calibri" panose="020F0502020204030204" pitchFamily="34" charset="0"/>
                  </a:rPr>
                  <a:t> </a:t>
                </a:r>
                <a:r>
                  <a:rPr lang="en-US" sz="3200" i="1" dirty="0">
                    <a:effectLst/>
                    <a:latin typeface="Times New Roman" panose="02020603050405020304" pitchFamily="18" charset="0"/>
                    <a:ea typeface="Calibri" panose="020F0502020204030204" pitchFamily="34" charset="0"/>
                  </a:rPr>
                  <a:t> + </a:t>
                </a:r>
                <a:r>
                  <a:rPr lang="en-US" sz="3200" i="1" dirty="0">
                    <a:effectLst/>
                    <a:latin typeface="Times New Roman" panose="02020603050405020304" pitchFamily="18" charset="0"/>
                    <a:ea typeface="Calibri" panose="020F0502020204030204" pitchFamily="34" charset="0"/>
                    <a:sym typeface="Symbol" pitchFamily="2" charset="2"/>
                  </a:rPr>
                  <a:t></a:t>
                </a:r>
                <a:r>
                  <a:rPr lang="en-US" sz="3200" i="1" baseline="-25000" dirty="0" err="1">
                    <a:effectLst/>
                    <a:latin typeface="Times New Roman" panose="02020603050405020304" pitchFamily="18" charset="0"/>
                    <a:ea typeface="Calibri" panose="020F0502020204030204" pitchFamily="34" charset="0"/>
                  </a:rPr>
                  <a:t>dmy</a:t>
                </a:r>
                <a:r>
                  <a:rPr lang="en-US" sz="3200" i="1" dirty="0">
                    <a:effectLst/>
                    <a:latin typeface="Times New Roman" panose="02020603050405020304" pitchFamily="18" charset="0"/>
                    <a:ea typeface="Calibri" panose="020F0502020204030204" pitchFamily="34" charset="0"/>
                  </a:rPr>
                  <a:t> + </a:t>
                </a:r>
                <a:r>
                  <a:rPr lang="en-US" sz="3200" i="1" dirty="0">
                    <a:effectLst/>
                    <a:latin typeface="Times New Roman" panose="02020603050405020304" pitchFamily="18" charset="0"/>
                    <a:ea typeface="Calibri" panose="020F0502020204030204" pitchFamily="34" charset="0"/>
                    <a:sym typeface="Symbol" pitchFamily="2" charset="2"/>
                  </a:rPr>
                  <a:t></a:t>
                </a:r>
                <a:r>
                  <a:rPr lang="en-US" sz="3200" i="1" baseline="-25000" dirty="0">
                    <a:effectLst/>
                    <a:latin typeface="Times New Roman" panose="02020603050405020304" pitchFamily="18" charset="0"/>
                    <a:ea typeface="Calibri" panose="020F0502020204030204" pitchFamily="34" charset="0"/>
                  </a:rPr>
                  <a:t>c</a:t>
                </a:r>
                <a:r>
                  <a:rPr lang="en-US" sz="3200" i="1" dirty="0">
                    <a:effectLst/>
                    <a:latin typeface="Times New Roman" panose="02020603050405020304" pitchFamily="18" charset="0"/>
                    <a:ea typeface="Calibri" panose="020F0502020204030204" pitchFamily="34" charset="0"/>
                  </a:rPr>
                  <a:t> + </a:t>
                </a:r>
                <a:r>
                  <a:rPr lang="en-US" sz="3200" i="1" dirty="0">
                    <a:effectLst/>
                    <a:latin typeface="Times New Roman" panose="02020603050405020304" pitchFamily="18" charset="0"/>
                    <a:ea typeface="Calibri" panose="020F0502020204030204" pitchFamily="34" charset="0"/>
                    <a:sym typeface="Symbol" pitchFamily="2" charset="2"/>
                  </a:rPr>
                  <a:t></a:t>
                </a:r>
                <a:r>
                  <a:rPr lang="en-US" sz="3200" i="1" baseline="-25000" dirty="0">
                    <a:effectLst/>
                    <a:latin typeface="Times New Roman" panose="02020603050405020304" pitchFamily="18" charset="0"/>
                    <a:ea typeface="Calibri" panose="020F0502020204030204" pitchFamily="34" charset="0"/>
                  </a:rPr>
                  <a:t>c</a:t>
                </a:r>
                <a:r>
                  <a:rPr lang="en-US" sz="3200" i="1" dirty="0">
                    <a:effectLst/>
                    <a:latin typeface="Times New Roman" panose="02020603050405020304" pitchFamily="18" charset="0"/>
                    <a:ea typeface="Calibri" panose="020F0502020204030204" pitchFamily="34" charset="0"/>
                  </a:rPr>
                  <a:t> t + </a:t>
                </a:r>
                <a:r>
                  <a:rPr lang="en-US" sz="3200" i="1" dirty="0">
                    <a:effectLst/>
                    <a:latin typeface="Times New Roman" panose="02020603050405020304" pitchFamily="18" charset="0"/>
                    <a:ea typeface="Calibri" panose="020F0502020204030204" pitchFamily="34" charset="0"/>
                    <a:sym typeface="Symbol" pitchFamily="2" charset="2"/>
                  </a:rPr>
                  <a:t></a:t>
                </a:r>
                <a:r>
                  <a:rPr lang="en-US" sz="3200" i="1" baseline="-25000" dirty="0" err="1">
                    <a:effectLst/>
                    <a:latin typeface="Times New Roman" panose="02020603050405020304" pitchFamily="18" charset="0"/>
                    <a:ea typeface="Calibri" panose="020F0502020204030204" pitchFamily="34" charset="0"/>
                  </a:rPr>
                  <a:t>imdyc</a:t>
                </a:r>
                <a:r>
                  <a:rPr lang="en-US" sz="3200" dirty="0">
                    <a:effectLst/>
                    <a:latin typeface="Times New Roman" panose="02020603050405020304" pitchFamily="18" charset="0"/>
                    <a:ea typeface="Calibri" panose="020F0502020204030204" pitchFamily="34" charset="0"/>
                  </a:rPr>
                  <a:t> 								</a:t>
                </a:r>
                <a:endParaRPr lang="en-US" sz="3200" dirty="0">
                  <a:effectLst/>
                  <a:latin typeface="Times New Roman" panose="02020603050405020304" pitchFamily="18" charset="0"/>
                  <a:ea typeface="Times New Roman" panose="02020603050405020304" pitchFamily="18" charset="0"/>
                </a:endParaRPr>
              </a:p>
              <a:p>
                <a:pPr marL="0" marR="0" indent="0" algn="just">
                  <a:lnSpc>
                    <a:spcPct val="150000"/>
                  </a:lnSpc>
                  <a:spcBef>
                    <a:spcPts val="0"/>
                  </a:spcBef>
                  <a:spcAft>
                    <a:spcPts val="0"/>
                  </a:spcAft>
                  <a:buNone/>
                </a:pPr>
                <a:r>
                  <a:rPr lang="en-US" sz="3200" dirty="0">
                    <a:effectLst/>
                    <a:latin typeface="Times New Roman" panose="02020603050405020304" pitchFamily="18" charset="0"/>
                    <a:ea typeface="Calibri" panose="020F0502020204030204" pitchFamily="34" charset="0"/>
                  </a:rPr>
                  <a:t> </a:t>
                </a:r>
                <a:endParaRPr lang="en-US" sz="3200" dirty="0">
                  <a:effectLst/>
                  <a:latin typeface="Times New Roman" panose="02020603050405020304" pitchFamily="18" charset="0"/>
                  <a:ea typeface="Times New Roman" panose="02020603050405020304" pitchFamily="18" charset="0"/>
                </a:endParaRPr>
              </a:p>
              <a:p>
                <a:endParaRPr lang="en-US" dirty="0"/>
              </a:p>
            </p:txBody>
          </p:sp>
        </mc:Choice>
        <mc:Fallback xmlns="">
          <p:sp>
            <p:nvSpPr>
              <p:cNvPr id="3" name="Content Placeholder 2">
                <a:extLst>
                  <a:ext uri="{FF2B5EF4-FFF2-40B4-BE49-F238E27FC236}">
                    <a16:creationId xmlns:a16="http://schemas.microsoft.com/office/drawing/2014/main" id="{A238F11F-5BCF-2BBC-356B-D0CA304B74B7}"/>
                  </a:ext>
                </a:extLst>
              </p:cNvPr>
              <p:cNvSpPr>
                <a:spLocks noGrp="1" noRot="1" noChangeAspect="1" noMove="1" noResize="1" noEditPoints="1" noAdjustHandles="1" noChangeArrowheads="1" noChangeShapeType="1" noTextEdit="1"/>
              </p:cNvSpPr>
              <p:nvPr>
                <p:ph idx="1"/>
              </p:nvPr>
            </p:nvSpPr>
            <p:spPr>
              <a:xfrm>
                <a:off x="838200" y="1511808"/>
                <a:ext cx="10515600" cy="4665155"/>
              </a:xfrm>
              <a:blipFill>
                <a:blip r:embed="rId3"/>
                <a:stretch>
                  <a:fillRect l="-1327"/>
                </a:stretch>
              </a:blipFill>
            </p:spPr>
            <p:txBody>
              <a:bodyPr/>
              <a:lstStyle/>
              <a:p>
                <a:r>
                  <a:rPr lang="en-US">
                    <a:noFill/>
                  </a:rPr>
                  <a:t> </a:t>
                </a:r>
              </a:p>
            </p:txBody>
          </p:sp>
        </mc:Fallback>
      </mc:AlternateContent>
    </p:spTree>
    <p:extLst>
      <p:ext uri="{BB962C8B-B14F-4D97-AF65-F5344CB8AC3E}">
        <p14:creationId xmlns:p14="http://schemas.microsoft.com/office/powerpoint/2010/main" val="3625268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14DB-7CAD-F298-03F9-1892593266A6}"/>
              </a:ext>
            </a:extLst>
          </p:cNvPr>
          <p:cNvSpPr>
            <a:spLocks noGrp="1"/>
          </p:cNvSpPr>
          <p:nvPr>
            <p:ph type="title"/>
          </p:nvPr>
        </p:nvSpPr>
        <p:spPr>
          <a:xfrm>
            <a:off x="838200" y="1"/>
            <a:ext cx="10515600" cy="1048511"/>
          </a:xfrm>
        </p:spPr>
        <p:txBody>
          <a:bodyPr/>
          <a:lstStyle/>
          <a:p>
            <a:pPr algn="ctr"/>
            <a:r>
              <a:rPr lang="en-US" b="1" dirty="0">
                <a:latin typeface="Times New Roman" panose="02020603050405020304" pitchFamily="18" charset="0"/>
                <a:cs typeface="Times New Roman" panose="02020603050405020304" pitchFamily="18" charset="0"/>
              </a:rPr>
              <a:t>Event studies for Birthweight&lt;1500g, VA</a:t>
            </a:r>
          </a:p>
        </p:txBody>
      </p:sp>
      <p:pic>
        <p:nvPicPr>
          <p:cNvPr id="6" name="Picture 5">
            <a:extLst>
              <a:ext uri="{FF2B5EF4-FFF2-40B4-BE49-F238E27FC236}">
                <a16:creationId xmlns:a16="http://schemas.microsoft.com/office/drawing/2014/main" id="{8410CFDC-1669-7E0F-0F50-5D37E40D544B}"/>
              </a:ext>
            </a:extLst>
          </p:cNvPr>
          <p:cNvPicPr>
            <a:picLocks noChangeAspect="1"/>
          </p:cNvPicPr>
          <p:nvPr/>
        </p:nvPicPr>
        <p:blipFill>
          <a:blip r:embed="rId3"/>
          <a:stretch>
            <a:fillRect/>
          </a:stretch>
        </p:blipFill>
        <p:spPr>
          <a:xfrm>
            <a:off x="6179041" y="1537601"/>
            <a:ext cx="5874592" cy="4401097"/>
          </a:xfrm>
          <a:prstGeom prst="rect">
            <a:avLst/>
          </a:prstGeom>
        </p:spPr>
      </p:pic>
      <p:pic>
        <p:nvPicPr>
          <p:cNvPr id="9" name="Content Placeholder 8">
            <a:extLst>
              <a:ext uri="{FF2B5EF4-FFF2-40B4-BE49-F238E27FC236}">
                <a16:creationId xmlns:a16="http://schemas.microsoft.com/office/drawing/2014/main" id="{76E20B43-E83A-C793-58C6-DB1410F168C9}"/>
              </a:ext>
            </a:extLst>
          </p:cNvPr>
          <p:cNvPicPr>
            <a:picLocks noGrp="1" noChangeAspect="1"/>
          </p:cNvPicPr>
          <p:nvPr>
            <p:ph idx="1"/>
          </p:nvPr>
        </p:nvPicPr>
        <p:blipFill>
          <a:blip r:embed="rId4"/>
          <a:stretch>
            <a:fillRect/>
          </a:stretch>
        </p:blipFill>
        <p:spPr>
          <a:xfrm>
            <a:off x="116296" y="1450848"/>
            <a:ext cx="5896666" cy="4491872"/>
          </a:xfrm>
          <a:prstGeom prst="rect">
            <a:avLst/>
          </a:prstGeom>
        </p:spPr>
      </p:pic>
      <p:sp>
        <p:nvSpPr>
          <p:cNvPr id="3" name="TextBox 2">
            <a:extLst>
              <a:ext uri="{FF2B5EF4-FFF2-40B4-BE49-F238E27FC236}">
                <a16:creationId xmlns:a16="http://schemas.microsoft.com/office/drawing/2014/main" id="{75476213-58A7-54E7-39C5-C75B12E90AAE}"/>
              </a:ext>
            </a:extLst>
          </p:cNvPr>
          <p:cNvSpPr txBox="1"/>
          <p:nvPr/>
        </p:nvSpPr>
        <p:spPr>
          <a:xfrm>
            <a:off x="1792224" y="6156960"/>
            <a:ext cx="284032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With county-specific trends</a:t>
            </a:r>
          </a:p>
        </p:txBody>
      </p:sp>
      <p:sp>
        <p:nvSpPr>
          <p:cNvPr id="4" name="TextBox 3">
            <a:extLst>
              <a:ext uri="{FF2B5EF4-FFF2-40B4-BE49-F238E27FC236}">
                <a16:creationId xmlns:a16="http://schemas.microsoft.com/office/drawing/2014/main" id="{309C3189-F2E9-DD2B-6F5C-F5DCDFE91F59}"/>
              </a:ext>
            </a:extLst>
          </p:cNvPr>
          <p:cNvSpPr txBox="1"/>
          <p:nvPr/>
        </p:nvSpPr>
        <p:spPr>
          <a:xfrm>
            <a:off x="7924800" y="6156960"/>
            <a:ext cx="309676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Without county-specific trends</a:t>
            </a:r>
          </a:p>
        </p:txBody>
      </p:sp>
    </p:spTree>
    <p:extLst>
      <p:ext uri="{BB962C8B-B14F-4D97-AF65-F5344CB8AC3E}">
        <p14:creationId xmlns:p14="http://schemas.microsoft.com/office/powerpoint/2010/main" val="1453213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E6FC8-6E55-D1E5-6818-305DA03A8C30}"/>
              </a:ext>
            </a:extLst>
          </p:cNvPr>
          <p:cNvSpPr>
            <a:spLocks noGrp="1"/>
          </p:cNvSpPr>
          <p:nvPr>
            <p:ph type="title"/>
          </p:nvPr>
        </p:nvSpPr>
        <p:spPr>
          <a:xfrm>
            <a:off x="838200" y="331708"/>
            <a:ext cx="10515600" cy="953483"/>
          </a:xfrm>
        </p:spPr>
        <p:txBody>
          <a:bodyPr/>
          <a:lstStyle/>
          <a:p>
            <a:pPr algn="ctr"/>
            <a:r>
              <a:rPr lang="en-US" dirty="0">
                <a:latin typeface="Times New Roman" panose="02020603050405020304" pitchFamily="18" charset="0"/>
                <a:cs typeface="Times New Roman" panose="02020603050405020304" pitchFamily="18" charset="0"/>
              </a:rPr>
              <a:t>Event studies for &lt; 32 weeks gestation, VA</a:t>
            </a:r>
          </a:p>
        </p:txBody>
      </p:sp>
      <p:pic>
        <p:nvPicPr>
          <p:cNvPr id="4" name="Content Placeholder 3">
            <a:extLst>
              <a:ext uri="{FF2B5EF4-FFF2-40B4-BE49-F238E27FC236}">
                <a16:creationId xmlns:a16="http://schemas.microsoft.com/office/drawing/2014/main" id="{82525849-292D-7553-B733-AA4FA3AD77CC}"/>
              </a:ext>
            </a:extLst>
          </p:cNvPr>
          <p:cNvPicPr>
            <a:picLocks noGrp="1" noChangeAspect="1"/>
          </p:cNvPicPr>
          <p:nvPr>
            <p:ph idx="1"/>
          </p:nvPr>
        </p:nvPicPr>
        <p:blipFill>
          <a:blip r:embed="rId3"/>
          <a:stretch>
            <a:fillRect/>
          </a:stretch>
        </p:blipFill>
        <p:spPr>
          <a:xfrm>
            <a:off x="63258" y="1466583"/>
            <a:ext cx="5727942" cy="4352589"/>
          </a:xfrm>
          <a:prstGeom prst="rect">
            <a:avLst/>
          </a:prstGeom>
        </p:spPr>
      </p:pic>
      <p:pic>
        <p:nvPicPr>
          <p:cNvPr id="5" name="Picture 4">
            <a:extLst>
              <a:ext uri="{FF2B5EF4-FFF2-40B4-BE49-F238E27FC236}">
                <a16:creationId xmlns:a16="http://schemas.microsoft.com/office/drawing/2014/main" id="{0F43F164-7510-023D-3D6C-1A8458150FFA}"/>
              </a:ext>
            </a:extLst>
          </p:cNvPr>
          <p:cNvPicPr>
            <a:picLocks noChangeAspect="1"/>
          </p:cNvPicPr>
          <p:nvPr/>
        </p:nvPicPr>
        <p:blipFill>
          <a:blip r:embed="rId4"/>
          <a:stretch>
            <a:fillRect/>
          </a:stretch>
        </p:blipFill>
        <p:spPr>
          <a:xfrm>
            <a:off x="5970523" y="1423161"/>
            <a:ext cx="5617444" cy="4352589"/>
          </a:xfrm>
          <a:prstGeom prst="rect">
            <a:avLst/>
          </a:prstGeom>
        </p:spPr>
      </p:pic>
      <p:sp>
        <p:nvSpPr>
          <p:cNvPr id="3" name="TextBox 2">
            <a:extLst>
              <a:ext uri="{FF2B5EF4-FFF2-40B4-BE49-F238E27FC236}">
                <a16:creationId xmlns:a16="http://schemas.microsoft.com/office/drawing/2014/main" id="{9B0E8EEB-656E-B8B1-B525-151E563730FC}"/>
              </a:ext>
            </a:extLst>
          </p:cNvPr>
          <p:cNvSpPr txBox="1"/>
          <p:nvPr/>
        </p:nvSpPr>
        <p:spPr>
          <a:xfrm>
            <a:off x="1792224" y="6156960"/>
            <a:ext cx="284032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With county-specific trends</a:t>
            </a:r>
          </a:p>
        </p:txBody>
      </p:sp>
      <p:sp>
        <p:nvSpPr>
          <p:cNvPr id="6" name="TextBox 5">
            <a:extLst>
              <a:ext uri="{FF2B5EF4-FFF2-40B4-BE49-F238E27FC236}">
                <a16:creationId xmlns:a16="http://schemas.microsoft.com/office/drawing/2014/main" id="{EB11797E-96E1-CBDE-F883-5637473CE31A}"/>
              </a:ext>
            </a:extLst>
          </p:cNvPr>
          <p:cNvSpPr txBox="1"/>
          <p:nvPr/>
        </p:nvSpPr>
        <p:spPr>
          <a:xfrm>
            <a:off x="7924800" y="6156960"/>
            <a:ext cx="309676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Without county-specific trends</a:t>
            </a:r>
          </a:p>
        </p:txBody>
      </p:sp>
    </p:spTree>
    <p:extLst>
      <p:ext uri="{BB962C8B-B14F-4D97-AF65-F5344CB8AC3E}">
        <p14:creationId xmlns:p14="http://schemas.microsoft.com/office/powerpoint/2010/main" val="2556826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C693-712F-8B5C-DF16-4B38068FDF90}"/>
              </a:ext>
            </a:extLst>
          </p:cNvPr>
          <p:cNvSpPr>
            <a:spLocks noGrp="1"/>
          </p:cNvSpPr>
          <p:nvPr>
            <p:ph type="title"/>
          </p:nvPr>
        </p:nvSpPr>
        <p:spPr>
          <a:xfrm>
            <a:off x="838200" y="97537"/>
            <a:ext cx="10515600" cy="987552"/>
          </a:xfrm>
        </p:spPr>
        <p:txBody>
          <a:bodyPr/>
          <a:lstStyle/>
          <a:p>
            <a:pPr algn="ctr"/>
            <a:r>
              <a:rPr lang="en-US" dirty="0">
                <a:latin typeface="Times New Roman" panose="02020603050405020304" pitchFamily="18" charset="0"/>
                <a:cs typeface="Times New Roman" panose="02020603050405020304" pitchFamily="18" charset="0"/>
              </a:rPr>
              <a:t>Using a longer pre-period, VA</a:t>
            </a:r>
          </a:p>
        </p:txBody>
      </p:sp>
      <p:pic>
        <p:nvPicPr>
          <p:cNvPr id="4" name="Content Placeholder 3">
            <a:extLst>
              <a:ext uri="{FF2B5EF4-FFF2-40B4-BE49-F238E27FC236}">
                <a16:creationId xmlns:a16="http://schemas.microsoft.com/office/drawing/2014/main" id="{0E43E9D0-3FF6-6420-0C2E-0C6B55CED5BB}"/>
              </a:ext>
            </a:extLst>
          </p:cNvPr>
          <p:cNvPicPr>
            <a:picLocks noGrp="1" noChangeAspect="1"/>
          </p:cNvPicPr>
          <p:nvPr>
            <p:ph idx="1"/>
          </p:nvPr>
        </p:nvPicPr>
        <p:blipFill>
          <a:blip r:embed="rId3"/>
          <a:stretch>
            <a:fillRect/>
          </a:stretch>
        </p:blipFill>
        <p:spPr>
          <a:xfrm>
            <a:off x="43357" y="1127605"/>
            <a:ext cx="5686883" cy="4438075"/>
          </a:xfrm>
          <a:prstGeom prst="rect">
            <a:avLst/>
          </a:prstGeom>
        </p:spPr>
      </p:pic>
      <p:pic>
        <p:nvPicPr>
          <p:cNvPr id="5" name="Picture 4">
            <a:extLst>
              <a:ext uri="{FF2B5EF4-FFF2-40B4-BE49-F238E27FC236}">
                <a16:creationId xmlns:a16="http://schemas.microsoft.com/office/drawing/2014/main" id="{5E39895F-C660-30E1-6925-2D8AB6D8936F}"/>
              </a:ext>
            </a:extLst>
          </p:cNvPr>
          <p:cNvPicPr>
            <a:picLocks noChangeAspect="1"/>
          </p:cNvPicPr>
          <p:nvPr/>
        </p:nvPicPr>
        <p:blipFill>
          <a:blip r:embed="rId4"/>
          <a:stretch>
            <a:fillRect/>
          </a:stretch>
        </p:blipFill>
        <p:spPr>
          <a:xfrm>
            <a:off x="6096000" y="1250562"/>
            <a:ext cx="5828029" cy="4356876"/>
          </a:xfrm>
          <a:prstGeom prst="rect">
            <a:avLst/>
          </a:prstGeom>
        </p:spPr>
      </p:pic>
    </p:spTree>
    <p:extLst>
      <p:ext uri="{BB962C8B-B14F-4D97-AF65-F5344CB8AC3E}">
        <p14:creationId xmlns:p14="http://schemas.microsoft.com/office/powerpoint/2010/main" val="4221030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31700-E451-F640-9E1C-7D4564D5F174}"/>
              </a:ext>
            </a:extLst>
          </p:cNvPr>
          <p:cNvSpPr>
            <a:spLocks noGrp="1"/>
          </p:cNvSpPr>
          <p:nvPr>
            <p:ph type="title"/>
          </p:nvPr>
        </p:nvSpPr>
        <p:spPr>
          <a:xfrm>
            <a:off x="838200" y="171451"/>
            <a:ext cx="10515600" cy="814387"/>
          </a:xfrm>
        </p:spPr>
        <p:txBody>
          <a:bodyPr/>
          <a:lstStyle/>
          <a:p>
            <a:pPr algn="ctr"/>
            <a:r>
              <a:rPr lang="en-US" b="1" dirty="0">
                <a:latin typeface="Times New Roman" panose="02020603050405020304" pitchFamily="18" charset="0"/>
                <a:cs typeface="Times New Roman" panose="02020603050405020304" pitchFamily="18" charset="0"/>
              </a:rPr>
              <a:t>Roadmap</a:t>
            </a:r>
          </a:p>
        </p:txBody>
      </p:sp>
      <p:sp>
        <p:nvSpPr>
          <p:cNvPr id="3" name="Content Placeholder 2">
            <a:extLst>
              <a:ext uri="{FF2B5EF4-FFF2-40B4-BE49-F238E27FC236}">
                <a16:creationId xmlns:a16="http://schemas.microsoft.com/office/drawing/2014/main" id="{9BF15DF1-7530-15CB-1070-9544FD24D0A9}"/>
              </a:ext>
            </a:extLst>
          </p:cNvPr>
          <p:cNvSpPr>
            <a:spLocks noGrp="1"/>
          </p:cNvSpPr>
          <p:nvPr>
            <p:ph idx="1"/>
          </p:nvPr>
        </p:nvSpPr>
        <p:spPr>
          <a:xfrm>
            <a:off x="838200" y="985838"/>
            <a:ext cx="10515600" cy="5191125"/>
          </a:xfrm>
        </p:spPr>
        <p:txBody>
          <a:bodyPr/>
          <a:lstStyle/>
          <a:p>
            <a:pPr>
              <a:lnSpc>
                <a:spcPct val="100000"/>
              </a:lnSpc>
              <a:spcBef>
                <a:spcPts val="0"/>
              </a:spcBef>
            </a:pPr>
            <a:r>
              <a:rPr lang="en-US" sz="3200" dirty="0">
                <a:latin typeface="Times New Roman" panose="02020603050405020304" pitchFamily="18" charset="0"/>
                <a:cs typeface="Times New Roman" panose="02020603050405020304" pitchFamily="18" charset="0"/>
              </a:rPr>
              <a:t>Background </a:t>
            </a:r>
          </a:p>
          <a:p>
            <a:pPr>
              <a:lnSpc>
                <a:spcPct val="100000"/>
              </a:lnSpc>
              <a:spcBef>
                <a:spcPts val="0"/>
              </a:spcBef>
            </a:pPr>
            <a:r>
              <a:rPr lang="en-US" sz="3200" dirty="0">
                <a:latin typeface="Times New Roman" panose="02020603050405020304" pitchFamily="18" charset="0"/>
                <a:cs typeface="Times New Roman" panose="02020603050405020304" pitchFamily="18" charset="0"/>
              </a:rPr>
              <a:t>Data and Research design</a:t>
            </a:r>
          </a:p>
          <a:p>
            <a:pPr lvl="1">
              <a:lnSpc>
                <a:spcPct val="100000"/>
              </a:lnSpc>
              <a:spcBef>
                <a:spcPts val="0"/>
              </a:spcBef>
            </a:pPr>
            <a:r>
              <a:rPr lang="en-US" sz="3200" dirty="0">
                <a:latin typeface="Times New Roman" panose="02020603050405020304" pitchFamily="18" charset="0"/>
                <a:cs typeface="Times New Roman" panose="02020603050405020304" pitchFamily="18" charset="0"/>
              </a:rPr>
              <a:t>2002 ”Beltway sniper attacks</a:t>
            </a:r>
          </a:p>
          <a:p>
            <a:pPr lvl="1">
              <a:lnSpc>
                <a:spcPct val="100000"/>
              </a:lnSpc>
              <a:spcBef>
                <a:spcPts val="0"/>
              </a:spcBef>
            </a:pPr>
            <a:r>
              <a:rPr lang="en-US" sz="3200" dirty="0">
                <a:latin typeface="Times New Roman" panose="02020603050405020304" pitchFamily="18" charset="0"/>
                <a:cs typeface="Times New Roman" panose="02020603050405020304" pitchFamily="18" charset="0"/>
              </a:rPr>
              <a:t>Data on Mass Shootings</a:t>
            </a:r>
          </a:p>
          <a:p>
            <a:pPr>
              <a:lnSpc>
                <a:spcPct val="100000"/>
              </a:lnSpc>
              <a:spcBef>
                <a:spcPts val="0"/>
              </a:spcBef>
            </a:pPr>
            <a:r>
              <a:rPr lang="en-US" sz="3200" dirty="0">
                <a:latin typeface="Times New Roman" panose="02020603050405020304" pitchFamily="18" charset="0"/>
                <a:cs typeface="Times New Roman" panose="02020603050405020304" pitchFamily="18" charset="0"/>
              </a:rPr>
              <a:t>Overall estimates</a:t>
            </a:r>
          </a:p>
          <a:p>
            <a:pPr>
              <a:lnSpc>
                <a:spcPct val="100000"/>
              </a:lnSpc>
              <a:spcBef>
                <a:spcPts val="0"/>
              </a:spcBef>
            </a:pPr>
            <a:r>
              <a:rPr lang="en-US" sz="3200" dirty="0">
                <a:latin typeface="Times New Roman" panose="02020603050405020304" pitchFamily="18" charset="0"/>
                <a:cs typeface="Times New Roman" panose="02020603050405020304" pitchFamily="18" charset="0"/>
              </a:rPr>
              <a:t>Heterogeneous effects?</a:t>
            </a:r>
          </a:p>
          <a:p>
            <a:pPr>
              <a:lnSpc>
                <a:spcPct val="100000"/>
              </a:lnSpc>
              <a:spcBef>
                <a:spcPts val="0"/>
              </a:spcBef>
            </a:pPr>
            <a:r>
              <a:rPr lang="en-US" sz="3200" dirty="0">
                <a:latin typeface="Times New Roman" panose="02020603050405020304" pitchFamily="18" charset="0"/>
                <a:cs typeface="Times New Roman" panose="02020603050405020304" pitchFamily="18" charset="0"/>
              </a:rPr>
              <a:t>Behavioral effects?</a:t>
            </a:r>
          </a:p>
          <a:p>
            <a:pPr>
              <a:lnSpc>
                <a:spcPct val="100000"/>
              </a:lnSpc>
              <a:spcBef>
                <a:spcPts val="0"/>
              </a:spcBef>
            </a:pPr>
            <a:r>
              <a:rPr lang="en-US" sz="3200" dirty="0">
                <a:latin typeface="Times New Roman" panose="02020603050405020304" pitchFamily="18" charset="0"/>
                <a:cs typeface="Times New Roman" panose="02020603050405020304" pitchFamily="18" charset="0"/>
              </a:rPr>
              <a:t>Placebo analysis and robustness checks</a:t>
            </a:r>
          </a:p>
          <a:p>
            <a:pPr>
              <a:lnSpc>
                <a:spcPct val="100000"/>
              </a:lnSpc>
              <a:spcBef>
                <a:spcPts val="0"/>
              </a:spcBef>
            </a:pPr>
            <a:r>
              <a:rPr lang="en-US" sz="3200" dirty="0">
                <a:latin typeface="Times New Roman" panose="02020603050405020304" pitchFamily="18" charset="0"/>
                <a:cs typeface="Times New Roman" panose="02020603050405020304" pitchFamily="18" charset="0"/>
              </a:rPr>
              <a:t>Cost estimates</a:t>
            </a:r>
          </a:p>
          <a:p>
            <a:pPr>
              <a:lnSpc>
                <a:spcPct val="100000"/>
              </a:lnSpc>
              <a:spcBef>
                <a:spcPts val="0"/>
              </a:spcBef>
            </a:pPr>
            <a:r>
              <a:rPr lang="en-US" sz="3200" dirty="0">
                <a:latin typeface="Times New Roman" panose="02020603050405020304" pitchFamily="18" charset="0"/>
                <a:cs typeface="Times New Roman" panose="02020603050405020304" pitchFamily="18" charset="0"/>
              </a:rPr>
              <a:t>Conclusions</a:t>
            </a:r>
          </a:p>
          <a:p>
            <a:endParaRPr lang="en-US" dirty="0"/>
          </a:p>
          <a:p>
            <a:endParaRPr lang="en-US" dirty="0"/>
          </a:p>
        </p:txBody>
      </p:sp>
    </p:spTree>
    <p:extLst>
      <p:ext uri="{BB962C8B-B14F-4D97-AF65-F5344CB8AC3E}">
        <p14:creationId xmlns:p14="http://schemas.microsoft.com/office/powerpoint/2010/main" val="1642679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DAEDE-B515-3B71-E6A7-EF0B152D6C56}"/>
              </a:ext>
            </a:extLst>
          </p:cNvPr>
          <p:cNvSpPr>
            <a:spLocks noGrp="1"/>
          </p:cNvSpPr>
          <p:nvPr>
            <p:ph type="title"/>
          </p:nvPr>
        </p:nvSpPr>
        <p:spPr>
          <a:xfrm>
            <a:off x="838200" y="365125"/>
            <a:ext cx="10515600" cy="770731"/>
          </a:xfrm>
        </p:spPr>
        <p:txBody>
          <a:bodyPr>
            <a:normAutofit fontScale="90000"/>
          </a:bodyPr>
          <a:lstStyle/>
          <a:p>
            <a:pPr algn="ctr"/>
            <a:r>
              <a:rPr lang="en-US" dirty="0">
                <a:effectLst/>
                <a:latin typeface="Times New Roman" panose="02020603050405020304" pitchFamily="18" charset="0"/>
                <a:cs typeface="Times New Roman" panose="02020603050405020304" pitchFamily="18" charset="0"/>
              </a:rPr>
              <a:t>Adding the Post Sniper Shooting Period, VA </a:t>
            </a:r>
            <a:br>
              <a:rPr lang="en-US" dirty="0">
                <a:effectLst/>
                <a:latin typeface="Helvetica" pitchFamily="2" charset="0"/>
              </a:rPr>
            </a:br>
            <a:endParaRPr lang="en-US" dirty="0"/>
          </a:p>
        </p:txBody>
      </p:sp>
      <p:pic>
        <p:nvPicPr>
          <p:cNvPr id="4" name="Content Placeholder 3">
            <a:extLst>
              <a:ext uri="{FF2B5EF4-FFF2-40B4-BE49-F238E27FC236}">
                <a16:creationId xmlns:a16="http://schemas.microsoft.com/office/drawing/2014/main" id="{519BF492-F34F-41F5-CD02-C1577EA65511}"/>
              </a:ext>
            </a:extLst>
          </p:cNvPr>
          <p:cNvPicPr>
            <a:picLocks noGrp="1" noChangeAspect="1"/>
          </p:cNvPicPr>
          <p:nvPr>
            <p:ph idx="1"/>
          </p:nvPr>
        </p:nvPicPr>
        <p:blipFill>
          <a:blip r:embed="rId3"/>
          <a:stretch>
            <a:fillRect/>
          </a:stretch>
        </p:blipFill>
        <p:spPr>
          <a:xfrm>
            <a:off x="186626" y="1386292"/>
            <a:ext cx="6034604" cy="4685896"/>
          </a:xfrm>
          <a:prstGeom prst="rect">
            <a:avLst/>
          </a:prstGeom>
        </p:spPr>
      </p:pic>
      <p:pic>
        <p:nvPicPr>
          <p:cNvPr id="3" name="Content Placeholder 3">
            <a:extLst>
              <a:ext uri="{FF2B5EF4-FFF2-40B4-BE49-F238E27FC236}">
                <a16:creationId xmlns:a16="http://schemas.microsoft.com/office/drawing/2014/main" id="{BBCC1D7B-EB69-D54A-6195-F19A310600D1}"/>
              </a:ext>
            </a:extLst>
          </p:cNvPr>
          <p:cNvPicPr>
            <a:picLocks noChangeAspect="1"/>
          </p:cNvPicPr>
          <p:nvPr/>
        </p:nvPicPr>
        <p:blipFill>
          <a:blip r:embed="rId4"/>
          <a:stretch>
            <a:fillRect/>
          </a:stretch>
        </p:blipFill>
        <p:spPr>
          <a:xfrm>
            <a:off x="6221230" y="1449188"/>
            <a:ext cx="5970770" cy="4456813"/>
          </a:xfrm>
          <a:prstGeom prst="rect">
            <a:avLst/>
          </a:prstGeom>
        </p:spPr>
      </p:pic>
    </p:spTree>
    <p:extLst>
      <p:ext uri="{BB962C8B-B14F-4D97-AF65-F5344CB8AC3E}">
        <p14:creationId xmlns:p14="http://schemas.microsoft.com/office/powerpoint/2010/main" val="1945752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A35B-7A9B-7113-C83A-1A079447BCCE}"/>
              </a:ext>
            </a:extLst>
          </p:cNvPr>
          <p:cNvSpPr>
            <a:spLocks noGrp="1"/>
          </p:cNvSpPr>
          <p:nvPr>
            <p:ph type="title"/>
          </p:nvPr>
        </p:nvSpPr>
        <p:spPr>
          <a:xfrm>
            <a:off x="1108133" y="259399"/>
            <a:ext cx="10515600" cy="947610"/>
          </a:xfrm>
        </p:spPr>
        <p:txBody>
          <a:bodyPr>
            <a:normAutofit fontScale="90000"/>
          </a:bodyPr>
          <a:lstStyle/>
          <a:p>
            <a:pPr algn="ctr"/>
            <a:r>
              <a:rPr lang="en-US" dirty="0">
                <a:effectLst/>
                <a:latin typeface="Times New Roman" panose="02020603050405020304" pitchFamily="18" charset="0"/>
                <a:cs typeface="Times New Roman" panose="02020603050405020304" pitchFamily="18" charset="0"/>
              </a:rPr>
              <a:t>Event Studies, National Data</a:t>
            </a:r>
            <a:br>
              <a:rPr lang="en-US" dirty="0">
                <a:effectLst/>
                <a:latin typeface="Helvetica" pitchFamily="2" charset="0"/>
              </a:rPr>
            </a:br>
            <a:endParaRPr lang="en-US" dirty="0"/>
          </a:p>
        </p:txBody>
      </p:sp>
      <p:pic>
        <p:nvPicPr>
          <p:cNvPr id="4" name="Content Placeholder 3">
            <a:extLst>
              <a:ext uri="{FF2B5EF4-FFF2-40B4-BE49-F238E27FC236}">
                <a16:creationId xmlns:a16="http://schemas.microsoft.com/office/drawing/2014/main" id="{5FDEC7A2-55D1-3687-F6BE-AC51997AB4B6}"/>
              </a:ext>
            </a:extLst>
          </p:cNvPr>
          <p:cNvPicPr>
            <a:picLocks noGrp="1" noChangeAspect="1"/>
          </p:cNvPicPr>
          <p:nvPr>
            <p:ph idx="1"/>
          </p:nvPr>
        </p:nvPicPr>
        <p:blipFill>
          <a:blip r:embed="rId2"/>
          <a:stretch>
            <a:fillRect/>
          </a:stretch>
        </p:blipFill>
        <p:spPr>
          <a:xfrm>
            <a:off x="186496" y="1402080"/>
            <a:ext cx="5976463" cy="4515923"/>
          </a:xfrm>
          <a:prstGeom prst="rect">
            <a:avLst/>
          </a:prstGeom>
        </p:spPr>
      </p:pic>
      <p:pic>
        <p:nvPicPr>
          <p:cNvPr id="3" name="Content Placeholder 3">
            <a:extLst>
              <a:ext uri="{FF2B5EF4-FFF2-40B4-BE49-F238E27FC236}">
                <a16:creationId xmlns:a16="http://schemas.microsoft.com/office/drawing/2014/main" id="{99AD4602-4343-D067-5B34-CF165A9083D7}"/>
              </a:ext>
            </a:extLst>
          </p:cNvPr>
          <p:cNvPicPr>
            <a:picLocks noChangeAspect="1"/>
          </p:cNvPicPr>
          <p:nvPr/>
        </p:nvPicPr>
        <p:blipFill>
          <a:blip r:embed="rId3"/>
          <a:stretch>
            <a:fillRect/>
          </a:stretch>
        </p:blipFill>
        <p:spPr>
          <a:xfrm>
            <a:off x="6254496" y="1499341"/>
            <a:ext cx="5751007" cy="4418662"/>
          </a:xfrm>
          <a:prstGeom prst="rect">
            <a:avLst/>
          </a:prstGeom>
        </p:spPr>
      </p:pic>
    </p:spTree>
    <p:extLst>
      <p:ext uri="{BB962C8B-B14F-4D97-AF65-F5344CB8AC3E}">
        <p14:creationId xmlns:p14="http://schemas.microsoft.com/office/powerpoint/2010/main" val="1117967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8C9E-0FA1-CC75-B126-D598D27AC66A}"/>
              </a:ext>
            </a:extLst>
          </p:cNvPr>
          <p:cNvSpPr>
            <a:spLocks noGrp="1"/>
          </p:cNvSpPr>
          <p:nvPr>
            <p:ph type="title"/>
          </p:nvPr>
        </p:nvSpPr>
        <p:spPr>
          <a:xfrm>
            <a:off x="838200" y="97537"/>
            <a:ext cx="10515600" cy="938783"/>
          </a:xfrm>
        </p:spPr>
        <p:txBody>
          <a:bodyPr/>
          <a:lstStyle/>
          <a:p>
            <a:pPr algn="ctr"/>
            <a:r>
              <a:rPr lang="en-US" b="1" dirty="0">
                <a:latin typeface="Times New Roman" panose="02020603050405020304" pitchFamily="18" charset="0"/>
                <a:cs typeface="Times New Roman" panose="02020603050405020304" pitchFamily="18" charset="0"/>
              </a:rPr>
              <a:t>Difference-in-Difference Models</a:t>
            </a:r>
          </a:p>
        </p:txBody>
      </p:sp>
      <p:sp>
        <p:nvSpPr>
          <p:cNvPr id="3" name="Content Placeholder 2">
            <a:extLst>
              <a:ext uri="{FF2B5EF4-FFF2-40B4-BE49-F238E27FC236}">
                <a16:creationId xmlns:a16="http://schemas.microsoft.com/office/drawing/2014/main" id="{93AF26C5-A168-E64B-4A12-406D5E86220A}"/>
              </a:ext>
            </a:extLst>
          </p:cNvPr>
          <p:cNvSpPr>
            <a:spLocks noGrp="1"/>
          </p:cNvSpPr>
          <p:nvPr>
            <p:ph idx="1"/>
          </p:nvPr>
        </p:nvSpPr>
        <p:spPr>
          <a:xfrm>
            <a:off x="838200" y="1036320"/>
            <a:ext cx="10515600" cy="5140643"/>
          </a:xfrm>
        </p:spPr>
        <p:txBody>
          <a:bodyPr>
            <a:normAutofit lnSpcReduction="10000"/>
          </a:bodyPr>
          <a:lstStyle/>
          <a:p>
            <a:pPr marL="0" marR="0" indent="0" algn="just">
              <a:lnSpc>
                <a:spcPct val="150000"/>
              </a:lnSpc>
              <a:spcBef>
                <a:spcPts val="0"/>
              </a:spcBef>
              <a:spcAft>
                <a:spcPts val="0"/>
              </a:spcAft>
              <a:buNone/>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indent="0">
              <a:buNone/>
            </a:pPr>
            <a:r>
              <a:rPr lang="en-GB" sz="3200" i="1" dirty="0" err="1">
                <a:effectLst/>
                <a:latin typeface="Times New Roman" panose="02020603050405020304" pitchFamily="18" charset="0"/>
                <a:ea typeface="Calibri" panose="020F0502020204030204" pitchFamily="34" charset="0"/>
                <a:cs typeface="Times New Roman" panose="02020603050405020304" pitchFamily="18" charset="0"/>
              </a:rPr>
              <a:t>y</a:t>
            </a:r>
            <a:r>
              <a:rPr lang="en-GB" sz="3200" i="1" baseline="-25000" dirty="0" err="1">
                <a:effectLst/>
                <a:latin typeface="Times New Roman" panose="02020603050405020304" pitchFamily="18" charset="0"/>
                <a:ea typeface="Calibri" panose="020F0502020204030204" pitchFamily="34" charset="0"/>
                <a:cs typeface="Times New Roman" panose="02020603050405020304" pitchFamily="18" charset="0"/>
              </a:rPr>
              <a:t>imdyc</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en-GB" sz="3200" i="1"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i="1" dirty="0" err="1">
                <a:effectLst/>
                <a:latin typeface="Times New Roman" panose="02020603050405020304" pitchFamily="18" charset="0"/>
                <a:ea typeface="Calibri" panose="020F0502020204030204" pitchFamily="34" charset="0"/>
                <a:cs typeface="Times New Roman" panose="02020603050405020304" pitchFamily="18" charset="0"/>
              </a:rPr>
              <a:t>Close</a:t>
            </a:r>
            <a:r>
              <a:rPr lang="en-GB" sz="3200" i="1" baseline="-25000" dirty="0" err="1">
                <a:effectLst/>
                <a:latin typeface="Times New Roman" panose="02020603050405020304" pitchFamily="18" charset="0"/>
                <a:ea typeface="Calibri" panose="020F0502020204030204" pitchFamily="34" charset="0"/>
                <a:cs typeface="Times New Roman" panose="02020603050405020304" pitchFamily="18" charset="0"/>
              </a:rPr>
              <a:t>imdyc</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rPr>
              <a:t>*Tri</a:t>
            </a:r>
            <a:r>
              <a:rPr lang="en-GB" sz="3200" i="1"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GB" sz="3200" i="1" baseline="-25000" dirty="0">
                <a:effectLst/>
                <a:latin typeface="Times New Roman" panose="02020603050405020304" pitchFamily="18" charset="0"/>
                <a:ea typeface="Calibri" panose="020F0502020204030204" pitchFamily="34" charset="0"/>
                <a:cs typeface="Times New Roman" panose="02020603050405020304" pitchFamily="18" charset="0"/>
              </a:rPr>
              <a:t>imdyc</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en-GB" sz="3200" i="1"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i="1" dirty="0" err="1">
                <a:effectLst/>
                <a:latin typeface="Times New Roman" panose="02020603050405020304" pitchFamily="18" charset="0"/>
                <a:ea typeface="Calibri" panose="020F0502020204030204" pitchFamily="34" charset="0"/>
                <a:cs typeface="Times New Roman" panose="02020603050405020304" pitchFamily="18" charset="0"/>
              </a:rPr>
              <a:t>Close</a:t>
            </a:r>
            <a:r>
              <a:rPr lang="en-GB" sz="3200" i="1" baseline="-25000" dirty="0" err="1">
                <a:effectLst/>
                <a:latin typeface="Times New Roman" panose="02020603050405020304" pitchFamily="18" charset="0"/>
                <a:ea typeface="Calibri" panose="020F0502020204030204" pitchFamily="34" charset="0"/>
                <a:cs typeface="Times New Roman" panose="02020603050405020304" pitchFamily="18" charset="0"/>
              </a:rPr>
              <a:t>imdyc</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rPr>
              <a:t>*Tri</a:t>
            </a:r>
            <a:r>
              <a:rPr lang="en-GB" sz="3200" i="1"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GB" sz="3200" i="1" baseline="-25000" dirty="0">
                <a:effectLst/>
                <a:latin typeface="Times New Roman" panose="02020603050405020304" pitchFamily="18" charset="0"/>
                <a:ea typeface="Calibri" panose="020F0502020204030204" pitchFamily="34" charset="0"/>
                <a:cs typeface="Times New Roman" panose="02020603050405020304" pitchFamily="18" charset="0"/>
              </a:rPr>
              <a:t>imdyc</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rPr>
              <a:t> + </a:t>
            </a:r>
          </a:p>
          <a:p>
            <a:pPr marL="0" indent="0">
              <a:buNone/>
            </a:pPr>
            <a:endParaRPr lang="en-GB" sz="3200" i="1" dirty="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endParaRPr>
          </a:p>
          <a:p>
            <a:pPr marL="0" indent="0">
              <a:buNone/>
            </a:pPr>
            <a:r>
              <a:rPr lang="en-GB" sz="3200" i="1" dirty="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en-GB" sz="3200" i="1"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i="1" dirty="0" err="1">
                <a:effectLst/>
                <a:latin typeface="Times New Roman" panose="02020603050405020304" pitchFamily="18" charset="0"/>
                <a:ea typeface="Calibri" panose="020F0502020204030204" pitchFamily="34" charset="0"/>
                <a:cs typeface="Times New Roman" panose="02020603050405020304" pitchFamily="18" charset="0"/>
              </a:rPr>
              <a:t>Close</a:t>
            </a:r>
            <a:r>
              <a:rPr lang="en-GB" sz="3200" i="1" baseline="-25000" dirty="0" err="1">
                <a:effectLst/>
                <a:latin typeface="Times New Roman" panose="02020603050405020304" pitchFamily="18" charset="0"/>
                <a:ea typeface="Calibri" panose="020F0502020204030204" pitchFamily="34" charset="0"/>
                <a:cs typeface="Times New Roman" panose="02020603050405020304" pitchFamily="18" charset="0"/>
              </a:rPr>
              <a:t>imdyc</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rPr>
              <a:t>*Tri</a:t>
            </a:r>
            <a:r>
              <a:rPr lang="en-GB" sz="3200" i="1"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GB" sz="3200" i="1" baseline="-25000" dirty="0">
                <a:effectLst/>
                <a:latin typeface="Times New Roman" panose="02020603050405020304" pitchFamily="18" charset="0"/>
                <a:ea typeface="Calibri" panose="020F0502020204030204" pitchFamily="34" charset="0"/>
                <a:cs typeface="Times New Roman" panose="02020603050405020304" pitchFamily="18" charset="0"/>
              </a:rPr>
              <a:t>imdyc</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i="1" dirty="0" err="1">
                <a:effectLst/>
                <a:latin typeface="Times New Roman" panose="02020603050405020304" pitchFamily="18" charset="0"/>
                <a:ea typeface="Calibri" panose="020F0502020204030204" pitchFamily="34" charset="0"/>
                <a:cs typeface="Times New Roman" panose="02020603050405020304" pitchFamily="18" charset="0"/>
              </a:rPr>
              <a:t>Close</a:t>
            </a:r>
            <a:r>
              <a:rPr lang="en-GB" sz="3200" i="1" baseline="-25000" dirty="0" err="1">
                <a:effectLst/>
                <a:latin typeface="Times New Roman" panose="02020603050405020304" pitchFamily="18" charset="0"/>
                <a:ea typeface="Calibri" panose="020F0502020204030204" pitchFamily="34" charset="0"/>
                <a:cs typeface="Times New Roman" panose="02020603050405020304" pitchFamily="18" charset="0"/>
              </a:rPr>
              <a:t>imdyc</a:t>
            </a:r>
            <a:r>
              <a:rPr lang="en-GB" sz="3200" i="1" baseline="-25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endParaRPr lang="en-GB" sz="32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GB" sz="3200" i="1" dirty="0" err="1">
                <a:effectLst/>
                <a:latin typeface="Times New Roman" panose="02020603050405020304" pitchFamily="18" charset="0"/>
                <a:ea typeface="Calibri" panose="020F0502020204030204" pitchFamily="34" charset="0"/>
                <a:cs typeface="Times New Roman" panose="02020603050405020304" pitchFamily="18" charset="0"/>
              </a:rPr>
              <a:t>Close</a:t>
            </a:r>
            <a:r>
              <a:rPr lang="en-GB" sz="3200" i="1" baseline="-25000" dirty="0" err="1">
                <a:effectLst/>
                <a:latin typeface="Times New Roman" panose="02020603050405020304" pitchFamily="18" charset="0"/>
                <a:ea typeface="Calibri" panose="020F0502020204030204" pitchFamily="34" charset="0"/>
                <a:cs typeface="Times New Roman" panose="02020603050405020304" pitchFamily="18" charset="0"/>
              </a:rPr>
              <a:t>imdyc</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3200" i="1" dirty="0" err="1">
                <a:effectLst/>
                <a:latin typeface="Times New Roman" panose="02020603050405020304" pitchFamily="18" charset="0"/>
                <a:ea typeface="Calibri" panose="020F0502020204030204" pitchFamily="34" charset="0"/>
                <a:cs typeface="Times New Roman" panose="02020603050405020304" pitchFamily="18" charset="0"/>
              </a:rPr>
              <a:t>Coincide</a:t>
            </a:r>
            <a:r>
              <a:rPr lang="en-GB" sz="3200" i="1" baseline="-25000" dirty="0" err="1">
                <a:effectLst/>
                <a:latin typeface="Times New Roman" panose="02020603050405020304" pitchFamily="18" charset="0"/>
                <a:ea typeface="Calibri" panose="020F0502020204030204" pitchFamily="34" charset="0"/>
                <a:cs typeface="Times New Roman" panose="02020603050405020304" pitchFamily="18" charset="0"/>
              </a:rPr>
              <a:t>imdy</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effectLst/>
                <a:latin typeface="Times New Roman" panose="02020603050405020304" pitchFamily="18" charset="0"/>
                <a:ea typeface="Calibri" panose="020F0502020204030204" pitchFamily="34" charset="0"/>
                <a:cs typeface="Times New Roman" panose="02020603050405020304" pitchFamily="18" charset="0"/>
              </a:rPr>
              <a:t>X</a:t>
            </a:r>
            <a:r>
              <a:rPr lang="en-GB" sz="3200" i="1" baseline="-25000" dirty="0" err="1">
                <a:effectLst/>
                <a:latin typeface="Times New Roman" panose="02020603050405020304" pitchFamily="18" charset="0"/>
                <a:ea typeface="Calibri" panose="020F0502020204030204" pitchFamily="34" charset="0"/>
                <a:cs typeface="Times New Roman" panose="02020603050405020304" pitchFamily="18" charset="0"/>
              </a:rPr>
              <a:t>imdyc</a:t>
            </a:r>
            <a:r>
              <a:rPr lang="en-GB" sz="3200" i="1" baseline="-25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en-GB" sz="3200" i="1" baseline="-25000" dirty="0" err="1">
                <a:effectLst/>
                <a:latin typeface="Times New Roman" panose="02020603050405020304" pitchFamily="18" charset="0"/>
                <a:ea typeface="Calibri" panose="020F0502020204030204" pitchFamily="34" charset="0"/>
                <a:cs typeface="Times New Roman" panose="02020603050405020304" pitchFamily="18" charset="0"/>
              </a:rPr>
              <a:t>dmy</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en-GB" sz="3200" i="1" baseline="-25000" dirty="0">
                <a:effectLst/>
                <a:latin typeface="Times New Roman" panose="02020603050405020304" pitchFamily="18" charset="0"/>
                <a:ea typeface="Calibri" panose="020F0502020204030204" pitchFamily="34" charset="0"/>
                <a:cs typeface="Times New Roman" panose="02020603050405020304" pitchFamily="18" charset="0"/>
              </a:rPr>
              <a:t>c</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en-GB" sz="3200" i="1" baseline="-25000" dirty="0" err="1">
                <a:effectLst/>
                <a:latin typeface="Times New Roman" panose="02020603050405020304" pitchFamily="18" charset="0"/>
                <a:ea typeface="Calibri" panose="020F0502020204030204" pitchFamily="34" charset="0"/>
                <a:cs typeface="Times New Roman" panose="02020603050405020304" pitchFamily="18" charset="0"/>
              </a:rPr>
              <a:t>c</a:t>
            </a:r>
            <a:r>
              <a:rPr lang="en-GB" sz="3200" i="1" dirty="0" err="1">
                <a:effectLst/>
                <a:latin typeface="Times New Roman" panose="02020603050405020304" pitchFamily="18" charset="0"/>
                <a:ea typeface="Calibri" panose="020F0502020204030204" pitchFamily="34" charset="0"/>
                <a:cs typeface="Times New Roman" panose="02020603050405020304" pitchFamily="18" charset="0"/>
              </a:rPr>
              <a:t>t</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en-GB" sz="3200" i="1" baseline="-25000" dirty="0" err="1">
                <a:effectLst/>
                <a:latin typeface="Times New Roman" panose="02020603050405020304" pitchFamily="18" charset="0"/>
                <a:ea typeface="Calibri" panose="020F0502020204030204" pitchFamily="34" charset="0"/>
                <a:cs typeface="Times New Roman" panose="02020603050405020304" pitchFamily="18" charset="0"/>
              </a:rPr>
              <a:t>imdyc</a:t>
            </a:r>
            <a:r>
              <a:rPr lang="en-US" sz="3200" dirty="0">
                <a:effectLst/>
                <a:latin typeface="Times New Roman" panose="02020603050405020304" pitchFamily="18" charset="0"/>
                <a:cs typeface="Times New Roman" panose="02020603050405020304" pitchFamily="18" charset="0"/>
              </a:rPr>
              <a:t> </a:t>
            </a:r>
          </a:p>
          <a:p>
            <a:pPr marL="0" indent="0">
              <a:buNone/>
            </a:pPr>
            <a:endParaRPr lang="en-US" sz="32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n-US" dirty="0">
                <a:latin typeface="Times New Roman" panose="02020603050405020304" pitchFamily="18" charset="0"/>
                <a:cs typeface="Times New Roman" panose="02020603050405020304" pitchFamily="18" charset="0"/>
              </a:rPr>
              <a:t>- For sniper attacks, treatment is not staggered.</a:t>
            </a:r>
          </a:p>
          <a:p>
            <a:pPr marL="0" indent="0">
              <a:lnSpc>
                <a:spcPct val="110000"/>
              </a:lnSpc>
              <a:spcBef>
                <a:spcPts val="0"/>
              </a:spcBef>
              <a:buNone/>
            </a:pPr>
            <a:r>
              <a:rPr lang="en-US" dirty="0">
                <a:latin typeface="Times New Roman" panose="02020603050405020304" pitchFamily="18" charset="0"/>
                <a:cs typeface="Times New Roman" panose="02020603050405020304" pitchFamily="18" charset="0"/>
              </a:rPr>
              <a:t>- For mass shootings, treatment is staggered and use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the estimator proposed by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Borusyak</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et al. (2023)</a:t>
            </a:r>
            <a:r>
              <a:rPr lang="en-US"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1305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F7023FA-A002-5E83-DEA6-589C7A14384F}"/>
              </a:ext>
            </a:extLst>
          </p:cNvPr>
          <p:cNvPicPr>
            <a:picLocks noGrp="1" noChangeAspect="1"/>
          </p:cNvPicPr>
          <p:nvPr>
            <p:ph idx="1"/>
          </p:nvPr>
        </p:nvPicPr>
        <p:blipFill>
          <a:blip r:embed="rId3"/>
          <a:stretch>
            <a:fillRect/>
          </a:stretch>
        </p:blipFill>
        <p:spPr>
          <a:xfrm>
            <a:off x="890016" y="0"/>
            <a:ext cx="9945331" cy="4377233"/>
          </a:xfrm>
          <a:prstGeom prst="rect">
            <a:avLst/>
          </a:prstGeom>
        </p:spPr>
      </p:pic>
      <p:pic>
        <p:nvPicPr>
          <p:cNvPr id="5" name="Picture 4">
            <a:extLst>
              <a:ext uri="{FF2B5EF4-FFF2-40B4-BE49-F238E27FC236}">
                <a16:creationId xmlns:a16="http://schemas.microsoft.com/office/drawing/2014/main" id="{DE625040-837E-1252-10A7-81DB96D5A902}"/>
              </a:ext>
            </a:extLst>
          </p:cNvPr>
          <p:cNvPicPr>
            <a:picLocks noChangeAspect="1"/>
          </p:cNvPicPr>
          <p:nvPr/>
        </p:nvPicPr>
        <p:blipFill>
          <a:blip r:embed="rId4"/>
          <a:stretch>
            <a:fillRect/>
          </a:stretch>
        </p:blipFill>
        <p:spPr>
          <a:xfrm>
            <a:off x="944330" y="4377233"/>
            <a:ext cx="9836701" cy="1929385"/>
          </a:xfrm>
          <a:prstGeom prst="rect">
            <a:avLst/>
          </a:prstGeom>
        </p:spPr>
      </p:pic>
    </p:spTree>
    <p:extLst>
      <p:ext uri="{BB962C8B-B14F-4D97-AF65-F5344CB8AC3E}">
        <p14:creationId xmlns:p14="http://schemas.microsoft.com/office/powerpoint/2010/main" val="355764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3664B38-6525-690D-0EC5-5E781EA731D8}"/>
              </a:ext>
            </a:extLst>
          </p:cNvPr>
          <p:cNvPicPr>
            <a:picLocks noGrp="1" noChangeAspect="1"/>
          </p:cNvPicPr>
          <p:nvPr>
            <p:ph idx="1"/>
          </p:nvPr>
        </p:nvPicPr>
        <p:blipFill>
          <a:blip r:embed="rId2"/>
          <a:stretch>
            <a:fillRect/>
          </a:stretch>
        </p:blipFill>
        <p:spPr>
          <a:xfrm>
            <a:off x="723125" y="865632"/>
            <a:ext cx="11187229" cy="1494060"/>
          </a:xfrm>
          <a:prstGeom prst="rect">
            <a:avLst/>
          </a:prstGeom>
        </p:spPr>
      </p:pic>
      <p:pic>
        <p:nvPicPr>
          <p:cNvPr id="5" name="Picture 4">
            <a:extLst>
              <a:ext uri="{FF2B5EF4-FFF2-40B4-BE49-F238E27FC236}">
                <a16:creationId xmlns:a16="http://schemas.microsoft.com/office/drawing/2014/main" id="{A958E086-4257-6E0C-A883-9129AB8B500F}"/>
              </a:ext>
            </a:extLst>
          </p:cNvPr>
          <p:cNvPicPr>
            <a:picLocks noChangeAspect="1"/>
          </p:cNvPicPr>
          <p:nvPr/>
        </p:nvPicPr>
        <p:blipFill>
          <a:blip r:embed="rId3"/>
          <a:stretch>
            <a:fillRect/>
          </a:stretch>
        </p:blipFill>
        <p:spPr>
          <a:xfrm>
            <a:off x="723126" y="2359692"/>
            <a:ext cx="11214334" cy="2821908"/>
          </a:xfrm>
          <a:prstGeom prst="rect">
            <a:avLst/>
          </a:prstGeom>
        </p:spPr>
      </p:pic>
    </p:spTree>
    <p:extLst>
      <p:ext uri="{BB962C8B-B14F-4D97-AF65-F5344CB8AC3E}">
        <p14:creationId xmlns:p14="http://schemas.microsoft.com/office/powerpoint/2010/main" val="3551581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39ECA-4BFF-AAF8-1DCB-B79F71BCFF7D}"/>
              </a:ext>
            </a:extLst>
          </p:cNvPr>
          <p:cNvSpPr>
            <a:spLocks noGrp="1"/>
          </p:cNvSpPr>
          <p:nvPr>
            <p:ph type="title"/>
          </p:nvPr>
        </p:nvSpPr>
        <p:spPr>
          <a:xfrm>
            <a:off x="838200" y="365125"/>
            <a:ext cx="2904744" cy="2512187"/>
          </a:xfrm>
        </p:spPr>
        <p:txBody>
          <a:bodyPr/>
          <a:lstStyle/>
          <a:p>
            <a:r>
              <a:rPr lang="en-US" b="1" dirty="0">
                <a:latin typeface="Times New Roman" panose="02020603050405020304" pitchFamily="18" charset="0"/>
                <a:cs typeface="Times New Roman" panose="02020603050405020304" pitchFamily="18" charset="0"/>
              </a:rPr>
              <a:t>Including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leads</a:t>
            </a:r>
          </a:p>
        </p:txBody>
      </p:sp>
      <p:pic>
        <p:nvPicPr>
          <p:cNvPr id="4" name="Content Placeholder 3">
            <a:extLst>
              <a:ext uri="{FF2B5EF4-FFF2-40B4-BE49-F238E27FC236}">
                <a16:creationId xmlns:a16="http://schemas.microsoft.com/office/drawing/2014/main" id="{48F644C2-24FA-59A8-44BF-C358942036E3}"/>
              </a:ext>
            </a:extLst>
          </p:cNvPr>
          <p:cNvPicPr>
            <a:picLocks noGrp="1" noChangeAspect="1"/>
          </p:cNvPicPr>
          <p:nvPr>
            <p:ph idx="1"/>
          </p:nvPr>
        </p:nvPicPr>
        <p:blipFill>
          <a:blip r:embed="rId3"/>
          <a:stretch>
            <a:fillRect/>
          </a:stretch>
        </p:blipFill>
        <p:spPr>
          <a:xfrm>
            <a:off x="4699171" y="60467"/>
            <a:ext cx="5749373" cy="6737066"/>
          </a:xfrm>
          <a:prstGeom prst="rect">
            <a:avLst/>
          </a:prstGeom>
        </p:spPr>
      </p:pic>
    </p:spTree>
    <p:extLst>
      <p:ext uri="{BB962C8B-B14F-4D97-AF65-F5344CB8AC3E}">
        <p14:creationId xmlns:p14="http://schemas.microsoft.com/office/powerpoint/2010/main" val="844237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018799C-5480-09FE-180C-0EBB6BDB173A}"/>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133C7FC2-121D-A0CB-0C08-BD0C20CCB041}"/>
              </a:ext>
            </a:extLst>
          </p:cNvPr>
          <p:cNvPicPr>
            <a:picLocks noChangeAspect="1"/>
          </p:cNvPicPr>
          <p:nvPr/>
        </p:nvPicPr>
        <p:blipFill>
          <a:blip r:embed="rId2"/>
          <a:stretch>
            <a:fillRect/>
          </a:stretch>
        </p:blipFill>
        <p:spPr>
          <a:xfrm>
            <a:off x="103067" y="0"/>
            <a:ext cx="11985866" cy="6858000"/>
          </a:xfrm>
          <a:prstGeom prst="rect">
            <a:avLst/>
          </a:prstGeom>
        </p:spPr>
      </p:pic>
    </p:spTree>
    <p:extLst>
      <p:ext uri="{BB962C8B-B14F-4D97-AF65-F5344CB8AC3E}">
        <p14:creationId xmlns:p14="http://schemas.microsoft.com/office/powerpoint/2010/main" val="2003852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3740FD6-5081-C5D2-6C4A-385FFC667514}"/>
              </a:ext>
            </a:extLst>
          </p:cNvPr>
          <p:cNvPicPr>
            <a:picLocks noGrp="1" noChangeAspect="1"/>
          </p:cNvPicPr>
          <p:nvPr>
            <p:ph idx="1"/>
          </p:nvPr>
        </p:nvPicPr>
        <p:blipFill>
          <a:blip r:embed="rId2"/>
          <a:stretch>
            <a:fillRect/>
          </a:stretch>
        </p:blipFill>
        <p:spPr>
          <a:xfrm>
            <a:off x="3413760" y="33352"/>
            <a:ext cx="3462528" cy="6728322"/>
          </a:xfrm>
          <a:prstGeom prst="rect">
            <a:avLst/>
          </a:prstGeom>
        </p:spPr>
      </p:pic>
      <p:pic>
        <p:nvPicPr>
          <p:cNvPr id="5" name="Picture 4">
            <a:extLst>
              <a:ext uri="{FF2B5EF4-FFF2-40B4-BE49-F238E27FC236}">
                <a16:creationId xmlns:a16="http://schemas.microsoft.com/office/drawing/2014/main" id="{F5D0B13E-809E-AE2C-E6CE-985265B8EF5D}"/>
              </a:ext>
            </a:extLst>
          </p:cNvPr>
          <p:cNvPicPr>
            <a:picLocks noChangeAspect="1"/>
          </p:cNvPicPr>
          <p:nvPr/>
        </p:nvPicPr>
        <p:blipFill>
          <a:blip r:embed="rId3"/>
          <a:stretch>
            <a:fillRect/>
          </a:stretch>
        </p:blipFill>
        <p:spPr>
          <a:xfrm>
            <a:off x="6876288" y="0"/>
            <a:ext cx="3227247" cy="6728321"/>
          </a:xfrm>
          <a:prstGeom prst="rect">
            <a:avLst/>
          </a:prstGeom>
        </p:spPr>
      </p:pic>
    </p:spTree>
    <p:extLst>
      <p:ext uri="{BB962C8B-B14F-4D97-AF65-F5344CB8AC3E}">
        <p14:creationId xmlns:p14="http://schemas.microsoft.com/office/powerpoint/2010/main" val="988471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72061-9577-3515-B101-5E2478A90C32}"/>
              </a:ext>
            </a:extLst>
          </p:cNvPr>
          <p:cNvSpPr>
            <a:spLocks noGrp="1"/>
          </p:cNvSpPr>
          <p:nvPr>
            <p:ph type="title"/>
          </p:nvPr>
        </p:nvSpPr>
        <p:spPr>
          <a:xfrm>
            <a:off x="838200" y="207265"/>
            <a:ext cx="10515600" cy="1036320"/>
          </a:xfrm>
        </p:spPr>
        <p:txBody>
          <a:bodyPr/>
          <a:lstStyle/>
          <a:p>
            <a:pPr algn="ctr"/>
            <a:r>
              <a:rPr lang="en-US" dirty="0">
                <a:latin typeface="Times New Roman" panose="02020603050405020304" pitchFamily="18" charset="0"/>
                <a:cs typeface="Times New Roman" panose="02020603050405020304" pitchFamily="18" charset="0"/>
              </a:rPr>
              <a:t>Consider two indices of birth outcomes</a:t>
            </a:r>
          </a:p>
        </p:txBody>
      </p:sp>
      <p:sp>
        <p:nvSpPr>
          <p:cNvPr id="3" name="Content Placeholder 2">
            <a:extLst>
              <a:ext uri="{FF2B5EF4-FFF2-40B4-BE49-F238E27FC236}">
                <a16:creationId xmlns:a16="http://schemas.microsoft.com/office/drawing/2014/main" id="{FCD541CD-9DD1-F349-33F4-98FBA4547249}"/>
              </a:ext>
            </a:extLst>
          </p:cNvPr>
          <p:cNvSpPr>
            <a:spLocks noGrp="1"/>
          </p:cNvSpPr>
          <p:nvPr>
            <p:ph idx="1"/>
          </p:nvPr>
        </p:nvSpPr>
        <p:spPr>
          <a:xfrm>
            <a:off x="838200" y="1426464"/>
            <a:ext cx="10515600" cy="4750499"/>
          </a:xfrm>
        </p:spPr>
        <p:txBody>
          <a:bodyPr>
            <a:normAutofit lnSpcReduction="10000"/>
          </a:bodyPr>
          <a:lstStyle/>
          <a:p>
            <a:r>
              <a:rPr lang="en-US" sz="2800" dirty="0">
                <a:effectLst/>
                <a:latin typeface="Times New Roman" panose="02020603050405020304" pitchFamily="18" charset="0"/>
                <a:ea typeface="Calibri" panose="020F0502020204030204" pitchFamily="34" charset="0"/>
              </a:rPr>
              <a:t>The first, a </a:t>
            </a:r>
            <a:r>
              <a:rPr lang="en-US" sz="2800" i="1" dirty="0">
                <a:effectLst/>
                <a:latin typeface="Times New Roman" panose="02020603050405020304" pitchFamily="18" charset="0"/>
                <a:ea typeface="Calibri" panose="020F0502020204030204" pitchFamily="34" charset="0"/>
              </a:rPr>
              <a:t>severe birth outcomes index</a:t>
            </a:r>
            <a:r>
              <a:rPr lang="en-US" sz="2800" dirty="0">
                <a:effectLst/>
                <a:latin typeface="Times New Roman" panose="02020603050405020304" pitchFamily="18" charset="0"/>
                <a:ea typeface="Calibri" panose="020F0502020204030204" pitchFamily="34" charset="0"/>
              </a:rPr>
              <a:t>, is comprised of:</a:t>
            </a:r>
          </a:p>
          <a:p>
            <a:pPr marL="0" indent="0">
              <a:buNone/>
            </a:pPr>
            <a:r>
              <a:rPr lang="en-US" dirty="0">
                <a:latin typeface="Times New Roman" panose="02020603050405020304" pitchFamily="18" charset="0"/>
                <a:ea typeface="Calibri" panose="020F0502020204030204" pitchFamily="34" charset="0"/>
              </a:rPr>
              <a:t>	- </a:t>
            </a:r>
            <a:r>
              <a:rPr lang="en-US" sz="2800" dirty="0">
                <a:effectLst/>
                <a:latin typeface="Times New Roman" panose="02020603050405020304" pitchFamily="18" charset="0"/>
                <a:ea typeface="Calibri" panose="020F0502020204030204" pitchFamily="34" charset="0"/>
              </a:rPr>
              <a:t>very low birthweight </a:t>
            </a:r>
          </a:p>
          <a:p>
            <a:pPr marL="0" indent="0">
              <a:buNone/>
            </a:pPr>
            <a:r>
              <a:rPr lang="en-US" dirty="0">
                <a:latin typeface="Times New Roman" panose="02020603050405020304" pitchFamily="18" charset="0"/>
                <a:ea typeface="Calibri" panose="020F0502020204030204" pitchFamily="34" charset="0"/>
              </a:rPr>
              <a:t>	- </a:t>
            </a:r>
            <a:r>
              <a:rPr lang="en-US" sz="2800" dirty="0">
                <a:effectLst/>
                <a:latin typeface="Times New Roman" panose="02020603050405020304" pitchFamily="18" charset="0"/>
                <a:ea typeface="Calibri" panose="020F0502020204030204" pitchFamily="34" charset="0"/>
              </a:rPr>
              <a:t>very preterm</a:t>
            </a:r>
          </a:p>
          <a:p>
            <a:pPr marL="0" indent="0">
              <a:buNone/>
            </a:pPr>
            <a:r>
              <a:rPr lang="en-US" dirty="0">
                <a:latin typeface="Times New Roman" panose="02020603050405020304" pitchFamily="18" charset="0"/>
                <a:ea typeface="Calibri" panose="020F0502020204030204" pitchFamily="34" charset="0"/>
              </a:rPr>
              <a:t>	- </a:t>
            </a:r>
            <a:r>
              <a:rPr lang="en-US" sz="2800" dirty="0">
                <a:effectLst/>
                <a:latin typeface="Times New Roman" panose="02020603050405020304" pitchFamily="18" charset="0"/>
                <a:ea typeface="Calibri" panose="020F0502020204030204" pitchFamily="34" charset="0"/>
              </a:rPr>
              <a:t>any abnormal conditions at birth (e.g., use of assisted 	ventilation)</a:t>
            </a:r>
            <a:endParaRPr lang="en-US" dirty="0">
              <a:latin typeface="Times New Roman" panose="02020603050405020304" pitchFamily="18" charset="0"/>
              <a:ea typeface="Calibri" panose="020F0502020204030204" pitchFamily="34" charset="0"/>
            </a:endParaRPr>
          </a:p>
          <a:p>
            <a:pPr marL="0" indent="0">
              <a:buNone/>
            </a:pPr>
            <a:r>
              <a:rPr lang="en-US" sz="2800" dirty="0">
                <a:effectLst/>
                <a:latin typeface="Times New Roman" panose="02020603050405020304" pitchFamily="18" charset="0"/>
                <a:ea typeface="Calibri" panose="020F0502020204030204" pitchFamily="34" charset="0"/>
              </a:rPr>
              <a:t>	- low Apgar score  </a:t>
            </a:r>
          </a:p>
          <a:p>
            <a:r>
              <a:rPr lang="en-US" sz="2800" dirty="0">
                <a:effectLst/>
                <a:latin typeface="Times New Roman" panose="02020603050405020304" pitchFamily="18" charset="0"/>
                <a:ea typeface="Calibri" panose="020F0502020204030204" pitchFamily="34" charset="0"/>
              </a:rPr>
              <a:t>The second </a:t>
            </a:r>
            <a:r>
              <a:rPr lang="en-US" sz="2800" i="1" dirty="0">
                <a:effectLst/>
                <a:latin typeface="Times New Roman" panose="02020603050405020304" pitchFamily="18" charset="0"/>
                <a:ea typeface="Calibri" panose="020F0502020204030204" pitchFamily="34" charset="0"/>
              </a:rPr>
              <a:t>broad birth outcome index</a:t>
            </a:r>
            <a:r>
              <a:rPr lang="en-US" sz="2800" dirty="0">
                <a:effectLst/>
                <a:latin typeface="Times New Roman" panose="02020603050405020304" pitchFamily="18" charset="0"/>
                <a:ea typeface="Calibri" panose="020F0502020204030204" pitchFamily="34" charset="0"/>
              </a:rPr>
              <a:t>, adds all the remaining outcome variables: continuous birthweight in grams, low birthweight, an indicator for preterm based on a 34 weeks of gestation cutoff, an indicator for preterm based on 37 weeks of gestation cutoff, and gestation in weeks. </a:t>
            </a:r>
            <a:endParaRPr lang="en-US" dirty="0"/>
          </a:p>
          <a:p>
            <a:endParaRPr lang="en-US" dirty="0"/>
          </a:p>
        </p:txBody>
      </p:sp>
    </p:spTree>
    <p:extLst>
      <p:ext uri="{BB962C8B-B14F-4D97-AF65-F5344CB8AC3E}">
        <p14:creationId xmlns:p14="http://schemas.microsoft.com/office/powerpoint/2010/main" val="2552327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262E6-39BD-8688-71D5-6C06D2B592DA}"/>
              </a:ext>
            </a:extLst>
          </p:cNvPr>
          <p:cNvSpPr>
            <a:spLocks noGrp="1"/>
          </p:cNvSpPr>
          <p:nvPr>
            <p:ph type="title"/>
          </p:nvPr>
        </p:nvSpPr>
        <p:spPr>
          <a:xfrm>
            <a:off x="838200" y="85345"/>
            <a:ext cx="10515600" cy="1243583"/>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Event studies for indices of birth outcomes, VA</a:t>
            </a:r>
          </a:p>
        </p:txBody>
      </p:sp>
      <p:pic>
        <p:nvPicPr>
          <p:cNvPr id="4" name="Content Placeholder 3">
            <a:extLst>
              <a:ext uri="{FF2B5EF4-FFF2-40B4-BE49-F238E27FC236}">
                <a16:creationId xmlns:a16="http://schemas.microsoft.com/office/drawing/2014/main" id="{03FE9BBC-8167-DB80-B64E-E186E92C5C58}"/>
              </a:ext>
            </a:extLst>
          </p:cNvPr>
          <p:cNvPicPr>
            <a:picLocks noGrp="1" noChangeAspect="1"/>
          </p:cNvPicPr>
          <p:nvPr>
            <p:ph idx="1"/>
          </p:nvPr>
        </p:nvPicPr>
        <p:blipFill>
          <a:blip r:embed="rId3"/>
          <a:stretch>
            <a:fillRect/>
          </a:stretch>
        </p:blipFill>
        <p:spPr>
          <a:xfrm>
            <a:off x="20863" y="1304504"/>
            <a:ext cx="5985600" cy="4657384"/>
          </a:xfrm>
          <a:prstGeom prst="rect">
            <a:avLst/>
          </a:prstGeom>
        </p:spPr>
      </p:pic>
      <p:pic>
        <p:nvPicPr>
          <p:cNvPr id="3" name="Content Placeholder 3">
            <a:extLst>
              <a:ext uri="{FF2B5EF4-FFF2-40B4-BE49-F238E27FC236}">
                <a16:creationId xmlns:a16="http://schemas.microsoft.com/office/drawing/2014/main" id="{E24CBB36-9CFF-51D4-8670-A87CEF3838B5}"/>
              </a:ext>
            </a:extLst>
          </p:cNvPr>
          <p:cNvPicPr>
            <a:picLocks noChangeAspect="1"/>
          </p:cNvPicPr>
          <p:nvPr/>
        </p:nvPicPr>
        <p:blipFill>
          <a:blip r:embed="rId4"/>
          <a:stretch>
            <a:fillRect/>
          </a:stretch>
        </p:blipFill>
        <p:spPr>
          <a:xfrm>
            <a:off x="6001132" y="1328928"/>
            <a:ext cx="5975262" cy="4593698"/>
          </a:xfrm>
          <a:prstGeom prst="rect">
            <a:avLst/>
          </a:prstGeom>
        </p:spPr>
      </p:pic>
    </p:spTree>
    <p:extLst>
      <p:ext uri="{BB962C8B-B14F-4D97-AF65-F5344CB8AC3E}">
        <p14:creationId xmlns:p14="http://schemas.microsoft.com/office/powerpoint/2010/main" val="2783019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F6F3-A572-9316-B6C6-B86C282EAC48}"/>
              </a:ext>
            </a:extLst>
          </p:cNvPr>
          <p:cNvSpPr>
            <a:spLocks noGrp="1"/>
          </p:cNvSpPr>
          <p:nvPr>
            <p:ph type="title"/>
          </p:nvPr>
        </p:nvSpPr>
        <p:spPr>
          <a:xfrm>
            <a:off x="838200" y="1"/>
            <a:ext cx="10515600" cy="1182623"/>
          </a:xfrm>
        </p:spPr>
        <p:txBody>
          <a:bodyPr>
            <a:noAutofit/>
          </a:bodyPr>
          <a:lstStyle/>
          <a:p>
            <a:pPr algn="ctr"/>
            <a:r>
              <a:rPr lang="en-US" sz="3200" b="1" dirty="0">
                <a:latin typeface="Times New Roman" panose="02020603050405020304" pitchFamily="18" charset="0"/>
                <a:cs typeface="Times New Roman" panose="02020603050405020304" pitchFamily="18" charset="0"/>
              </a:rPr>
              <a:t>Background: We contribute to a small literature about the effects of gun violence on those who are not directly victimized </a:t>
            </a:r>
          </a:p>
        </p:txBody>
      </p:sp>
      <p:sp>
        <p:nvSpPr>
          <p:cNvPr id="3" name="Content Placeholder 2">
            <a:extLst>
              <a:ext uri="{FF2B5EF4-FFF2-40B4-BE49-F238E27FC236}">
                <a16:creationId xmlns:a16="http://schemas.microsoft.com/office/drawing/2014/main" id="{88DAE262-1AA5-C659-82D4-803304F12B26}"/>
              </a:ext>
            </a:extLst>
          </p:cNvPr>
          <p:cNvSpPr>
            <a:spLocks noGrp="1"/>
          </p:cNvSpPr>
          <p:nvPr>
            <p:ph idx="1"/>
          </p:nvPr>
        </p:nvSpPr>
        <p:spPr>
          <a:xfrm>
            <a:off x="838200" y="1328928"/>
            <a:ext cx="10515600" cy="5315712"/>
          </a:xfrm>
        </p:spPr>
        <p:txBody>
          <a:bodyPr>
            <a:normAutofit/>
          </a:bodyPr>
          <a:lstStyle/>
          <a:p>
            <a:r>
              <a:rPr lang="en-US" sz="2400" dirty="0">
                <a:latin typeface="Times New Roman" panose="02020603050405020304" pitchFamily="18" charset="0"/>
                <a:ea typeface="Times New Roman" panose="02020603050405020304" pitchFamily="18" charset="0"/>
              </a:rPr>
              <a:t>E.g.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Rossin</a:t>
            </a:r>
            <a:r>
              <a:rPr lang="en-US" sz="2400" dirty="0">
                <a:effectLst/>
                <a:latin typeface="Times New Roman" panose="02020603050405020304" pitchFamily="18" charset="0"/>
                <a:ea typeface="Times New Roman" panose="02020603050405020304" pitchFamily="18" charset="0"/>
              </a:rPr>
              <a:t>-Slater et al. (2020) find that local exposure to fatal school shootings results in persistent and significant increases in youth antidepressant use. </a:t>
            </a:r>
          </a:p>
          <a:p>
            <a:r>
              <a:rPr lang="en-US" sz="2400" dirty="0">
                <a:effectLst/>
                <a:latin typeface="Times New Roman" panose="02020603050405020304" pitchFamily="18" charset="0"/>
                <a:ea typeface="Times New Roman" panose="02020603050405020304" pitchFamily="18" charset="0"/>
              </a:rPr>
              <a:t>Bharadwaj et al. (2021) examine the aftermath of the 2011 mass shooting in Norway and find that surviving children had substantially lower grade point averages (GPAs), increased utilization of health care services, and more mental health diagnoses. </a:t>
            </a:r>
          </a:p>
          <a:p>
            <a:r>
              <a:rPr lang="en-US" sz="2400" dirty="0" err="1">
                <a:effectLst/>
                <a:latin typeface="Times New Roman" panose="02020603050405020304" pitchFamily="18" charset="0"/>
                <a:ea typeface="Times New Roman" panose="02020603050405020304" pitchFamily="18" charset="0"/>
              </a:rPr>
              <a:t>Gershenson</a:t>
            </a:r>
            <a:r>
              <a:rPr lang="en-US" sz="2400" dirty="0">
                <a:effectLst/>
                <a:latin typeface="Times New Roman" panose="02020603050405020304" pitchFamily="18" charset="0"/>
                <a:ea typeface="Times New Roman" panose="02020603050405020304" pitchFamily="18" charset="0"/>
              </a:rPr>
              <a:t> and </a:t>
            </a:r>
            <a:r>
              <a:rPr lang="en-US" sz="2400" dirty="0" err="1">
                <a:effectLst/>
                <a:latin typeface="Times New Roman" panose="02020603050405020304" pitchFamily="18" charset="0"/>
                <a:ea typeface="Times New Roman" panose="02020603050405020304" pitchFamily="18" charset="0"/>
              </a:rPr>
              <a:t>Tekin</a:t>
            </a:r>
            <a:r>
              <a:rPr lang="en-US" sz="2400" dirty="0">
                <a:effectLst/>
                <a:latin typeface="Times New Roman" panose="02020603050405020304" pitchFamily="18" charset="0"/>
                <a:ea typeface="Times New Roman" panose="02020603050405020304" pitchFamily="18" charset="0"/>
              </a:rPr>
              <a:t> (2018) document that the beltway sniper attacks had a significant negative impact on academic achievement in Virginia's public elementary schools. </a:t>
            </a:r>
          </a:p>
          <a:p>
            <a:r>
              <a:rPr lang="en-US" sz="2400" dirty="0">
                <a:effectLst/>
                <a:latin typeface="Times New Roman" panose="02020603050405020304" pitchFamily="18" charset="0"/>
                <a:ea typeface="Times New Roman" panose="02020603050405020304" pitchFamily="18" charset="0"/>
              </a:rPr>
              <a:t>Ang (2021) demonstrates that exposure to police violence leads to persistent decreases in GPA, increased rates of emotional disturbance, and lower rates of high school completion and college enrollment.</a:t>
            </a:r>
          </a:p>
          <a:p>
            <a:r>
              <a:rPr lang="en-US" sz="2400" dirty="0">
                <a:latin typeface="Times New Roman" panose="02020603050405020304" pitchFamily="18" charset="0"/>
                <a:ea typeface="Times New Roman" panose="02020603050405020304" pitchFamily="18" charset="0"/>
              </a:rPr>
              <a:t>We hypothesize that negative effects could start even earlier, </a:t>
            </a:r>
            <a:r>
              <a:rPr lang="en-US" sz="2400" i="1" dirty="0">
                <a:latin typeface="Times New Roman" panose="02020603050405020304" pitchFamily="18" charset="0"/>
                <a:ea typeface="Times New Roman" panose="02020603050405020304" pitchFamily="18" charset="0"/>
              </a:rPr>
              <a:t>in utero</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547724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5ACFF-4978-CFCC-62F0-281A0E3559A8}"/>
              </a:ext>
            </a:extLst>
          </p:cNvPr>
          <p:cNvSpPr>
            <a:spLocks noGrp="1"/>
          </p:cNvSpPr>
          <p:nvPr>
            <p:ph type="title"/>
          </p:nvPr>
        </p:nvSpPr>
        <p:spPr>
          <a:xfrm>
            <a:off x="838200" y="365125"/>
            <a:ext cx="2886075" cy="3402203"/>
          </a:xfrm>
        </p:spPr>
        <p:txBody>
          <a:bodyPr>
            <a:normAutofit fontScale="90000"/>
          </a:bodyPr>
          <a:lstStyle/>
          <a:p>
            <a:r>
              <a:rPr lang="en-US" b="1" dirty="0">
                <a:latin typeface="Times New Roman" panose="02020603050405020304" pitchFamily="18" charset="0"/>
                <a:cs typeface="Times New Roman" panose="02020603050405020304" pitchFamily="18" charset="0"/>
              </a:rPr>
              <a:t>Including a broader range of birth outcomes in an index</a:t>
            </a:r>
          </a:p>
        </p:txBody>
      </p:sp>
      <p:pic>
        <p:nvPicPr>
          <p:cNvPr id="4" name="Content Placeholder 3">
            <a:extLst>
              <a:ext uri="{FF2B5EF4-FFF2-40B4-BE49-F238E27FC236}">
                <a16:creationId xmlns:a16="http://schemas.microsoft.com/office/drawing/2014/main" id="{6050DA4E-7222-0352-935D-303B0F2E6093}"/>
              </a:ext>
            </a:extLst>
          </p:cNvPr>
          <p:cNvPicPr>
            <a:picLocks noGrp="1" noChangeAspect="1"/>
          </p:cNvPicPr>
          <p:nvPr>
            <p:ph idx="1"/>
          </p:nvPr>
        </p:nvPicPr>
        <p:blipFill>
          <a:blip r:embed="rId3"/>
          <a:stretch>
            <a:fillRect/>
          </a:stretch>
        </p:blipFill>
        <p:spPr>
          <a:xfrm>
            <a:off x="5220444" y="96248"/>
            <a:ext cx="3440067" cy="6684676"/>
          </a:xfrm>
          <a:prstGeom prst="rect">
            <a:avLst/>
          </a:prstGeom>
        </p:spPr>
      </p:pic>
      <p:pic>
        <p:nvPicPr>
          <p:cNvPr id="5" name="Picture 4">
            <a:extLst>
              <a:ext uri="{FF2B5EF4-FFF2-40B4-BE49-F238E27FC236}">
                <a16:creationId xmlns:a16="http://schemas.microsoft.com/office/drawing/2014/main" id="{DB3F8FEB-0824-BA77-106D-A6658E4A4798}"/>
              </a:ext>
            </a:extLst>
          </p:cNvPr>
          <p:cNvPicPr>
            <a:picLocks noChangeAspect="1"/>
          </p:cNvPicPr>
          <p:nvPr/>
        </p:nvPicPr>
        <p:blipFill>
          <a:blip r:embed="rId4"/>
          <a:stretch>
            <a:fillRect/>
          </a:stretch>
        </p:blipFill>
        <p:spPr>
          <a:xfrm>
            <a:off x="8660511" y="77076"/>
            <a:ext cx="2565050" cy="6684676"/>
          </a:xfrm>
          <a:prstGeom prst="rect">
            <a:avLst/>
          </a:prstGeom>
        </p:spPr>
      </p:pic>
    </p:spTree>
    <p:extLst>
      <p:ext uri="{BB962C8B-B14F-4D97-AF65-F5344CB8AC3E}">
        <p14:creationId xmlns:p14="http://schemas.microsoft.com/office/powerpoint/2010/main" val="2059162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EA0CA-3F7D-DD1D-155E-EF8B6B58865D}"/>
              </a:ext>
            </a:extLst>
          </p:cNvPr>
          <p:cNvSpPr>
            <a:spLocks noGrp="1"/>
          </p:cNvSpPr>
          <p:nvPr>
            <p:ph type="title"/>
          </p:nvPr>
        </p:nvSpPr>
        <p:spPr>
          <a:xfrm>
            <a:off x="838200" y="109729"/>
            <a:ext cx="10515600" cy="1109471"/>
          </a:xfrm>
          <a:solidFill>
            <a:schemeClr val="bg1"/>
          </a:solidFill>
        </p:spPr>
        <p:txBody>
          <a:bodyPr>
            <a:normAutofit fontScale="90000"/>
          </a:bodyPr>
          <a:lstStyle/>
          <a:p>
            <a:pPr algn="ct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Borusyak</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et al. (2023) estimates for mass shooting effects</a:t>
            </a:r>
            <a:endParaRPr lang="en-US" b="1" dirty="0"/>
          </a:p>
        </p:txBody>
      </p:sp>
      <p:pic>
        <p:nvPicPr>
          <p:cNvPr id="4" name="Content Placeholder 3">
            <a:extLst>
              <a:ext uri="{FF2B5EF4-FFF2-40B4-BE49-F238E27FC236}">
                <a16:creationId xmlns:a16="http://schemas.microsoft.com/office/drawing/2014/main" id="{614D504B-A0DB-EF11-E9F5-EF8BEA87780C}"/>
              </a:ext>
            </a:extLst>
          </p:cNvPr>
          <p:cNvPicPr>
            <a:picLocks noGrp="1" noChangeAspect="1"/>
          </p:cNvPicPr>
          <p:nvPr>
            <p:ph idx="1"/>
          </p:nvPr>
        </p:nvPicPr>
        <p:blipFill>
          <a:blip r:embed="rId3"/>
          <a:stretch>
            <a:fillRect/>
          </a:stretch>
        </p:blipFill>
        <p:spPr>
          <a:xfrm>
            <a:off x="1148587" y="1"/>
            <a:ext cx="9894825" cy="6412992"/>
          </a:xfrm>
          <a:prstGeom prst="rect">
            <a:avLst/>
          </a:prstGeom>
        </p:spPr>
      </p:pic>
      <p:sp>
        <p:nvSpPr>
          <p:cNvPr id="3" name="TextBox 2">
            <a:extLst>
              <a:ext uri="{FF2B5EF4-FFF2-40B4-BE49-F238E27FC236}">
                <a16:creationId xmlns:a16="http://schemas.microsoft.com/office/drawing/2014/main" id="{BAD1D193-1925-0F5A-FDBD-85EF99A4DAB6}"/>
              </a:ext>
            </a:extLst>
          </p:cNvPr>
          <p:cNvSpPr txBox="1"/>
          <p:nvPr/>
        </p:nvSpPr>
        <p:spPr>
          <a:xfrm>
            <a:off x="1267968" y="6388608"/>
            <a:ext cx="6811673" cy="400110"/>
          </a:xfrm>
          <a:prstGeom prst="rect">
            <a:avLst/>
          </a:prstGeom>
          <a:noFill/>
        </p:spPr>
        <p:txBody>
          <a:bodyPr wrap="none" rtlCol="0">
            <a:spAutoFit/>
          </a:bodyPr>
          <a:lstStyle/>
          <a:p>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Note: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Borusyak</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et al. (2023) estimates for mass shooting effects.</a:t>
            </a:r>
            <a:endParaRPr lang="en-US" sz="2000" dirty="0"/>
          </a:p>
        </p:txBody>
      </p:sp>
    </p:spTree>
    <p:extLst>
      <p:ext uri="{BB962C8B-B14F-4D97-AF65-F5344CB8AC3E}">
        <p14:creationId xmlns:p14="http://schemas.microsoft.com/office/powerpoint/2010/main" val="2838777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37521A1-E806-4D2B-EC0D-6FB271956D6B}"/>
              </a:ext>
            </a:extLst>
          </p:cNvPr>
          <p:cNvPicPr>
            <a:picLocks noGrp="1" noChangeAspect="1"/>
          </p:cNvPicPr>
          <p:nvPr>
            <p:ph idx="1"/>
          </p:nvPr>
        </p:nvPicPr>
        <p:blipFill>
          <a:blip r:embed="rId2"/>
          <a:stretch>
            <a:fillRect/>
          </a:stretch>
        </p:blipFill>
        <p:spPr>
          <a:xfrm>
            <a:off x="-45651" y="48218"/>
            <a:ext cx="12162028" cy="6809782"/>
          </a:xfrm>
          <a:prstGeom prst="rect">
            <a:avLst/>
          </a:prstGeom>
        </p:spPr>
      </p:pic>
      <p:sp>
        <p:nvSpPr>
          <p:cNvPr id="5" name="TextBox 4">
            <a:extLst>
              <a:ext uri="{FF2B5EF4-FFF2-40B4-BE49-F238E27FC236}">
                <a16:creationId xmlns:a16="http://schemas.microsoft.com/office/drawing/2014/main" id="{9913377B-E5E6-C724-9D89-87AF33E6D194}"/>
              </a:ext>
            </a:extLst>
          </p:cNvPr>
          <p:cNvSpPr txBox="1"/>
          <p:nvPr/>
        </p:nvSpPr>
        <p:spPr>
          <a:xfrm>
            <a:off x="11765280" y="0"/>
            <a:ext cx="426720" cy="32111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33454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52F6-1588-3E92-776D-2F896DAD42E8}"/>
              </a:ext>
            </a:extLst>
          </p:cNvPr>
          <p:cNvSpPr>
            <a:spLocks noGrp="1"/>
          </p:cNvSpPr>
          <p:nvPr>
            <p:ph type="title"/>
          </p:nvPr>
        </p:nvSpPr>
        <p:spPr>
          <a:xfrm>
            <a:off x="838200" y="365125"/>
            <a:ext cx="3063240" cy="4316603"/>
          </a:xfrm>
        </p:spPr>
        <p:txBody>
          <a:bodyPr>
            <a:normAutofit/>
          </a:bodyPr>
          <a:lstStyle/>
          <a:p>
            <a:r>
              <a:rPr lang="en-US" b="1" dirty="0">
                <a:latin typeface="Times New Roman" panose="02020603050405020304" pitchFamily="18" charset="0"/>
                <a:cs typeface="Times New Roman" panose="02020603050405020304" pitchFamily="18" charset="0"/>
              </a:rPr>
              <a:t>Effect of mass</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shootings on indices of birth outcomes</a:t>
            </a:r>
          </a:p>
        </p:txBody>
      </p:sp>
      <p:pic>
        <p:nvPicPr>
          <p:cNvPr id="5" name="Picture 4">
            <a:extLst>
              <a:ext uri="{FF2B5EF4-FFF2-40B4-BE49-F238E27FC236}">
                <a16:creationId xmlns:a16="http://schemas.microsoft.com/office/drawing/2014/main" id="{651CBDAD-5F9C-4350-A995-01340A35F3F7}"/>
              </a:ext>
            </a:extLst>
          </p:cNvPr>
          <p:cNvPicPr>
            <a:picLocks noChangeAspect="1"/>
          </p:cNvPicPr>
          <p:nvPr/>
        </p:nvPicPr>
        <p:blipFill>
          <a:blip r:embed="rId3"/>
          <a:stretch>
            <a:fillRect/>
          </a:stretch>
        </p:blipFill>
        <p:spPr>
          <a:xfrm>
            <a:off x="8407400" y="61578"/>
            <a:ext cx="2748280" cy="6796422"/>
          </a:xfrm>
          <a:prstGeom prst="rect">
            <a:avLst/>
          </a:prstGeom>
        </p:spPr>
      </p:pic>
      <p:pic>
        <p:nvPicPr>
          <p:cNvPr id="8" name="Content Placeholder 7">
            <a:extLst>
              <a:ext uri="{FF2B5EF4-FFF2-40B4-BE49-F238E27FC236}">
                <a16:creationId xmlns:a16="http://schemas.microsoft.com/office/drawing/2014/main" id="{626831A2-6E86-3D2B-9885-E5D979201154}"/>
              </a:ext>
            </a:extLst>
          </p:cNvPr>
          <p:cNvPicPr>
            <a:picLocks noGrp="1" noChangeAspect="1"/>
          </p:cNvPicPr>
          <p:nvPr>
            <p:ph idx="1"/>
          </p:nvPr>
        </p:nvPicPr>
        <p:blipFill>
          <a:blip r:embed="rId4"/>
          <a:stretch>
            <a:fillRect/>
          </a:stretch>
        </p:blipFill>
        <p:spPr>
          <a:xfrm>
            <a:off x="4406394" y="11306"/>
            <a:ext cx="3884168" cy="6835388"/>
          </a:xfrm>
          <a:prstGeom prst="rect">
            <a:avLst/>
          </a:prstGeom>
        </p:spPr>
      </p:pic>
    </p:spTree>
    <p:extLst>
      <p:ext uri="{BB962C8B-B14F-4D97-AF65-F5344CB8AC3E}">
        <p14:creationId xmlns:p14="http://schemas.microsoft.com/office/powerpoint/2010/main" val="16833820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DA712-896B-77D5-32AC-D343D0D2F90C}"/>
              </a:ext>
            </a:extLst>
          </p:cNvPr>
          <p:cNvSpPr>
            <a:spLocks noGrp="1"/>
          </p:cNvSpPr>
          <p:nvPr>
            <p:ph type="title"/>
          </p:nvPr>
        </p:nvSpPr>
        <p:spPr>
          <a:xfrm>
            <a:off x="838200" y="121921"/>
            <a:ext cx="10515600" cy="1060704"/>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Do overall effects mask heterogeneous impacts?</a:t>
            </a:r>
          </a:p>
        </p:txBody>
      </p:sp>
      <p:sp>
        <p:nvSpPr>
          <p:cNvPr id="3" name="Content Placeholder 2">
            <a:extLst>
              <a:ext uri="{FF2B5EF4-FFF2-40B4-BE49-F238E27FC236}">
                <a16:creationId xmlns:a16="http://schemas.microsoft.com/office/drawing/2014/main" id="{0411A6F9-B524-C4C9-BBCF-DB3BE778EF7E}"/>
              </a:ext>
            </a:extLst>
          </p:cNvPr>
          <p:cNvSpPr>
            <a:spLocks noGrp="1"/>
          </p:cNvSpPr>
          <p:nvPr>
            <p:ph idx="1"/>
          </p:nvPr>
        </p:nvSpPr>
        <p:spPr>
          <a:xfrm>
            <a:off x="838200" y="1450848"/>
            <a:ext cx="10515600" cy="5071872"/>
          </a:xfrm>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Hypothesis: Groups that face more ambient violence will show less of an increase in stress due to gun violence.</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	- high ambient stress is linked to higher baseline cortisol 	levels, which in turn is linked to worse infant health 	outcomes</a:t>
            </a:r>
          </a:p>
        </p:txBody>
      </p:sp>
    </p:spTree>
    <p:extLst>
      <p:ext uri="{BB962C8B-B14F-4D97-AF65-F5344CB8AC3E}">
        <p14:creationId xmlns:p14="http://schemas.microsoft.com/office/powerpoint/2010/main" val="2304512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8F51-9264-F9C2-3457-DAA6326A6AD6}"/>
              </a:ext>
            </a:extLst>
          </p:cNvPr>
          <p:cNvSpPr>
            <a:spLocks noGrp="1"/>
          </p:cNvSpPr>
          <p:nvPr>
            <p:ph type="title"/>
          </p:nvPr>
        </p:nvSpPr>
        <p:spPr>
          <a:xfrm>
            <a:off x="838200" y="85345"/>
            <a:ext cx="10515600" cy="1097279"/>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Different effects by education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(sniper attacks)</a:t>
            </a:r>
          </a:p>
        </p:txBody>
      </p:sp>
      <p:pic>
        <p:nvPicPr>
          <p:cNvPr id="4" name="Content Placeholder 3">
            <a:extLst>
              <a:ext uri="{FF2B5EF4-FFF2-40B4-BE49-F238E27FC236}">
                <a16:creationId xmlns:a16="http://schemas.microsoft.com/office/drawing/2014/main" id="{05F834D3-9883-F5C2-6B0F-1CADF2F3A13A}"/>
              </a:ext>
            </a:extLst>
          </p:cNvPr>
          <p:cNvPicPr>
            <a:picLocks noGrp="1" noChangeAspect="1"/>
          </p:cNvPicPr>
          <p:nvPr>
            <p:ph idx="1"/>
          </p:nvPr>
        </p:nvPicPr>
        <p:blipFill>
          <a:blip r:embed="rId2"/>
          <a:stretch>
            <a:fillRect/>
          </a:stretch>
        </p:blipFill>
        <p:spPr>
          <a:xfrm>
            <a:off x="1848689" y="1182624"/>
            <a:ext cx="8423334" cy="5590031"/>
          </a:xfrm>
          <a:prstGeom prst="rect">
            <a:avLst/>
          </a:prstGeom>
        </p:spPr>
      </p:pic>
    </p:spTree>
    <p:extLst>
      <p:ext uri="{BB962C8B-B14F-4D97-AF65-F5344CB8AC3E}">
        <p14:creationId xmlns:p14="http://schemas.microsoft.com/office/powerpoint/2010/main" val="6000028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4B8A1-A321-0E00-A02F-3A35084B2870}"/>
              </a:ext>
            </a:extLst>
          </p:cNvPr>
          <p:cNvSpPr>
            <a:spLocks noGrp="1"/>
          </p:cNvSpPr>
          <p:nvPr>
            <p:ph type="title"/>
          </p:nvPr>
        </p:nvSpPr>
        <p:spPr>
          <a:xfrm>
            <a:off x="838200" y="1"/>
            <a:ext cx="10515600" cy="1328927"/>
          </a:xfrm>
        </p:spPr>
        <p:txBody>
          <a:bodyPr/>
          <a:lstStyle/>
          <a:p>
            <a:pPr algn="ctr"/>
            <a:r>
              <a:rPr lang="en-US" b="1" dirty="0">
                <a:latin typeface="Times New Roman" panose="02020603050405020304" pitchFamily="18" charset="0"/>
                <a:cs typeface="Times New Roman" panose="02020603050405020304" pitchFamily="18" charset="0"/>
              </a:rPr>
              <a:t>Different effects by education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(mass shootings)</a:t>
            </a:r>
            <a:endParaRPr lang="en-US" dirty="0"/>
          </a:p>
        </p:txBody>
      </p:sp>
      <p:pic>
        <p:nvPicPr>
          <p:cNvPr id="4" name="Picture 3">
            <a:extLst>
              <a:ext uri="{FF2B5EF4-FFF2-40B4-BE49-F238E27FC236}">
                <a16:creationId xmlns:a16="http://schemas.microsoft.com/office/drawing/2014/main" id="{8A99C9AB-87CB-6D5F-E329-9EB11847E64E}"/>
              </a:ext>
            </a:extLst>
          </p:cNvPr>
          <p:cNvPicPr>
            <a:picLocks noChangeAspect="1"/>
          </p:cNvPicPr>
          <p:nvPr/>
        </p:nvPicPr>
        <p:blipFill>
          <a:blip r:embed="rId3"/>
          <a:stretch>
            <a:fillRect/>
          </a:stretch>
        </p:blipFill>
        <p:spPr>
          <a:xfrm>
            <a:off x="2130221" y="1427777"/>
            <a:ext cx="8301742" cy="5302207"/>
          </a:xfrm>
          <a:prstGeom prst="rect">
            <a:avLst/>
          </a:prstGeom>
        </p:spPr>
      </p:pic>
    </p:spTree>
    <p:extLst>
      <p:ext uri="{BB962C8B-B14F-4D97-AF65-F5344CB8AC3E}">
        <p14:creationId xmlns:p14="http://schemas.microsoft.com/office/powerpoint/2010/main" val="3390380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F41CC-8041-4AB2-B1CF-896F7DDEFC15}"/>
              </a:ext>
            </a:extLst>
          </p:cNvPr>
          <p:cNvSpPr>
            <a:spLocks noGrp="1"/>
          </p:cNvSpPr>
          <p:nvPr>
            <p:ph type="title"/>
          </p:nvPr>
        </p:nvSpPr>
        <p:spPr>
          <a:xfrm>
            <a:off x="838200" y="1"/>
            <a:ext cx="10515600" cy="1243583"/>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Different effects by maternal age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(sniper attacks)</a:t>
            </a:r>
            <a:endParaRPr lang="en-US" dirty="0"/>
          </a:p>
        </p:txBody>
      </p:sp>
      <p:pic>
        <p:nvPicPr>
          <p:cNvPr id="4" name="Content Placeholder 3">
            <a:extLst>
              <a:ext uri="{FF2B5EF4-FFF2-40B4-BE49-F238E27FC236}">
                <a16:creationId xmlns:a16="http://schemas.microsoft.com/office/drawing/2014/main" id="{FB3DCD56-C8D6-9038-9CEC-7C7855AA7CDE}"/>
              </a:ext>
            </a:extLst>
          </p:cNvPr>
          <p:cNvPicPr>
            <a:picLocks noGrp="1" noChangeAspect="1"/>
          </p:cNvPicPr>
          <p:nvPr>
            <p:ph idx="1"/>
          </p:nvPr>
        </p:nvPicPr>
        <p:blipFill>
          <a:blip r:embed="rId2"/>
          <a:stretch>
            <a:fillRect/>
          </a:stretch>
        </p:blipFill>
        <p:spPr>
          <a:xfrm>
            <a:off x="2499360" y="1317010"/>
            <a:ext cx="3264978" cy="5540990"/>
          </a:xfrm>
          <a:prstGeom prst="rect">
            <a:avLst/>
          </a:prstGeom>
        </p:spPr>
      </p:pic>
      <p:pic>
        <p:nvPicPr>
          <p:cNvPr id="5" name="Picture 4">
            <a:extLst>
              <a:ext uri="{FF2B5EF4-FFF2-40B4-BE49-F238E27FC236}">
                <a16:creationId xmlns:a16="http://schemas.microsoft.com/office/drawing/2014/main" id="{9F3DB0E0-425B-4805-1E8F-C3ADBC0CD05B}"/>
              </a:ext>
            </a:extLst>
          </p:cNvPr>
          <p:cNvPicPr>
            <a:picLocks noChangeAspect="1"/>
          </p:cNvPicPr>
          <p:nvPr/>
        </p:nvPicPr>
        <p:blipFill>
          <a:blip r:embed="rId3"/>
          <a:stretch>
            <a:fillRect/>
          </a:stretch>
        </p:blipFill>
        <p:spPr>
          <a:xfrm>
            <a:off x="5764338" y="1243584"/>
            <a:ext cx="4935094" cy="5623711"/>
          </a:xfrm>
          <a:prstGeom prst="rect">
            <a:avLst/>
          </a:prstGeom>
        </p:spPr>
      </p:pic>
    </p:spTree>
    <p:extLst>
      <p:ext uri="{BB962C8B-B14F-4D97-AF65-F5344CB8AC3E}">
        <p14:creationId xmlns:p14="http://schemas.microsoft.com/office/powerpoint/2010/main" val="3379061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2B1BF-5A70-3E5E-909A-D1731406469E}"/>
              </a:ext>
            </a:extLst>
          </p:cNvPr>
          <p:cNvSpPr>
            <a:spLocks noGrp="1"/>
          </p:cNvSpPr>
          <p:nvPr>
            <p:ph type="title"/>
          </p:nvPr>
        </p:nvSpPr>
        <p:spPr>
          <a:xfrm>
            <a:off x="838200" y="1"/>
            <a:ext cx="10515600" cy="1341119"/>
          </a:xfrm>
        </p:spPr>
        <p:txBody>
          <a:bodyPr/>
          <a:lstStyle/>
          <a:p>
            <a:pPr algn="ctr"/>
            <a:r>
              <a:rPr lang="en-US" b="1" dirty="0">
                <a:latin typeface="Times New Roman" panose="02020603050405020304" pitchFamily="18" charset="0"/>
                <a:cs typeface="Times New Roman" panose="02020603050405020304" pitchFamily="18" charset="0"/>
              </a:rPr>
              <a:t>Different effects by maternal age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(mass shootings)</a:t>
            </a:r>
            <a:endParaRPr lang="en-US" dirty="0"/>
          </a:p>
        </p:txBody>
      </p:sp>
      <p:pic>
        <p:nvPicPr>
          <p:cNvPr id="4" name="Content Placeholder 3">
            <a:extLst>
              <a:ext uri="{FF2B5EF4-FFF2-40B4-BE49-F238E27FC236}">
                <a16:creationId xmlns:a16="http://schemas.microsoft.com/office/drawing/2014/main" id="{C376FD3B-21D2-2E75-4ED1-DAAE7459A1BC}"/>
              </a:ext>
            </a:extLst>
          </p:cNvPr>
          <p:cNvPicPr>
            <a:picLocks noGrp="1" noChangeAspect="1"/>
          </p:cNvPicPr>
          <p:nvPr>
            <p:ph idx="1"/>
          </p:nvPr>
        </p:nvPicPr>
        <p:blipFill>
          <a:blip r:embed="rId3"/>
          <a:stretch>
            <a:fillRect/>
          </a:stretch>
        </p:blipFill>
        <p:spPr>
          <a:xfrm>
            <a:off x="2218945" y="1335190"/>
            <a:ext cx="3377184" cy="5523432"/>
          </a:xfrm>
          <a:prstGeom prst="rect">
            <a:avLst/>
          </a:prstGeom>
        </p:spPr>
      </p:pic>
      <p:pic>
        <p:nvPicPr>
          <p:cNvPr id="5" name="Picture 4">
            <a:extLst>
              <a:ext uri="{FF2B5EF4-FFF2-40B4-BE49-F238E27FC236}">
                <a16:creationId xmlns:a16="http://schemas.microsoft.com/office/drawing/2014/main" id="{2EB2FEA4-778E-F7EE-4A4C-730D2A557E80}"/>
              </a:ext>
            </a:extLst>
          </p:cNvPr>
          <p:cNvPicPr>
            <a:picLocks noChangeAspect="1"/>
          </p:cNvPicPr>
          <p:nvPr/>
        </p:nvPicPr>
        <p:blipFill>
          <a:blip r:embed="rId4"/>
          <a:stretch>
            <a:fillRect/>
          </a:stretch>
        </p:blipFill>
        <p:spPr>
          <a:xfrm>
            <a:off x="5596129" y="1335190"/>
            <a:ext cx="5169408" cy="5516137"/>
          </a:xfrm>
          <a:prstGeom prst="rect">
            <a:avLst/>
          </a:prstGeom>
        </p:spPr>
      </p:pic>
    </p:spTree>
    <p:extLst>
      <p:ext uri="{BB962C8B-B14F-4D97-AF65-F5344CB8AC3E}">
        <p14:creationId xmlns:p14="http://schemas.microsoft.com/office/powerpoint/2010/main" val="40116006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EB17-71D2-47F4-A791-E384A14DBAC8}"/>
              </a:ext>
            </a:extLst>
          </p:cNvPr>
          <p:cNvSpPr>
            <a:spLocks noGrp="1"/>
          </p:cNvSpPr>
          <p:nvPr>
            <p:ph type="title"/>
          </p:nvPr>
        </p:nvSpPr>
        <p:spPr>
          <a:xfrm>
            <a:off x="838200" y="1"/>
            <a:ext cx="10515600" cy="1316735"/>
          </a:xfrm>
        </p:spPr>
        <p:txBody>
          <a:bodyPr/>
          <a:lstStyle/>
          <a:p>
            <a:pPr algn="ctr"/>
            <a:r>
              <a:rPr lang="en-US" b="1" dirty="0">
                <a:latin typeface="Times New Roman" panose="02020603050405020304" pitchFamily="18" charset="0"/>
                <a:cs typeface="Times New Roman" panose="02020603050405020304" pitchFamily="18" charset="0"/>
              </a:rPr>
              <a:t>Different effects by race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(sniper attacks)</a:t>
            </a:r>
            <a:endParaRPr lang="en-US" dirty="0"/>
          </a:p>
        </p:txBody>
      </p:sp>
      <p:pic>
        <p:nvPicPr>
          <p:cNvPr id="7" name="Content Placeholder 6">
            <a:extLst>
              <a:ext uri="{FF2B5EF4-FFF2-40B4-BE49-F238E27FC236}">
                <a16:creationId xmlns:a16="http://schemas.microsoft.com/office/drawing/2014/main" id="{11834442-17CC-F569-D8A8-D4D046E91DBE}"/>
              </a:ext>
            </a:extLst>
          </p:cNvPr>
          <p:cNvPicPr>
            <a:picLocks noGrp="1" noChangeAspect="1"/>
          </p:cNvPicPr>
          <p:nvPr>
            <p:ph idx="1"/>
          </p:nvPr>
        </p:nvPicPr>
        <p:blipFill>
          <a:blip r:embed="rId2"/>
          <a:stretch>
            <a:fillRect/>
          </a:stretch>
        </p:blipFill>
        <p:spPr>
          <a:xfrm>
            <a:off x="4840224" y="1305779"/>
            <a:ext cx="4840224" cy="5405325"/>
          </a:xfrm>
          <a:prstGeom prst="rect">
            <a:avLst/>
          </a:prstGeom>
        </p:spPr>
      </p:pic>
      <p:pic>
        <p:nvPicPr>
          <p:cNvPr id="8" name="Picture 7">
            <a:extLst>
              <a:ext uri="{FF2B5EF4-FFF2-40B4-BE49-F238E27FC236}">
                <a16:creationId xmlns:a16="http://schemas.microsoft.com/office/drawing/2014/main" id="{CB2EF485-4F06-D50B-8745-F52B5388ECDA}"/>
              </a:ext>
            </a:extLst>
          </p:cNvPr>
          <p:cNvPicPr>
            <a:picLocks noChangeAspect="1"/>
          </p:cNvPicPr>
          <p:nvPr/>
        </p:nvPicPr>
        <p:blipFill>
          <a:blip r:embed="rId3"/>
          <a:stretch>
            <a:fillRect/>
          </a:stretch>
        </p:blipFill>
        <p:spPr>
          <a:xfrm>
            <a:off x="1804416" y="1300511"/>
            <a:ext cx="3035808" cy="5410594"/>
          </a:xfrm>
          <a:prstGeom prst="rect">
            <a:avLst/>
          </a:prstGeom>
        </p:spPr>
      </p:pic>
      <p:sp>
        <p:nvSpPr>
          <p:cNvPr id="9" name="TextBox 8">
            <a:extLst>
              <a:ext uri="{FF2B5EF4-FFF2-40B4-BE49-F238E27FC236}">
                <a16:creationId xmlns:a16="http://schemas.microsoft.com/office/drawing/2014/main" id="{41E0463D-E690-66C4-A2C0-725C1E108B48}"/>
              </a:ext>
            </a:extLst>
          </p:cNvPr>
          <p:cNvSpPr txBox="1"/>
          <p:nvPr/>
        </p:nvSpPr>
        <p:spPr>
          <a:xfrm>
            <a:off x="5474208" y="1300511"/>
            <a:ext cx="3897221" cy="369332"/>
          </a:xfrm>
          <a:prstGeom prst="rect">
            <a:avLst/>
          </a:prstGeom>
          <a:solidFill>
            <a:schemeClr val="bg1"/>
          </a:solidFill>
        </p:spPr>
        <p:txBody>
          <a:bodyPr wrap="none" rtlCol="0">
            <a:spAutoFit/>
          </a:bodyPr>
          <a:lstStyle/>
          <a:p>
            <a:r>
              <a:rPr lang="en-US" dirty="0">
                <a:latin typeface="Times New Roman" panose="02020603050405020304" pitchFamily="18" charset="0"/>
                <a:cs typeface="Times New Roman" panose="02020603050405020304" pitchFamily="18" charset="0"/>
              </a:rPr>
              <a:t>White Infants                   Black Infants</a:t>
            </a:r>
          </a:p>
        </p:txBody>
      </p:sp>
    </p:spTree>
    <p:extLst>
      <p:ext uri="{BB962C8B-B14F-4D97-AF65-F5344CB8AC3E}">
        <p14:creationId xmlns:p14="http://schemas.microsoft.com/office/powerpoint/2010/main" val="72295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84260-8F08-C1E2-5F47-C78A1A91A4B2}"/>
              </a:ext>
            </a:extLst>
          </p:cNvPr>
          <p:cNvSpPr>
            <a:spLocks noGrp="1"/>
          </p:cNvSpPr>
          <p:nvPr>
            <p:ph type="title"/>
          </p:nvPr>
        </p:nvSpPr>
        <p:spPr>
          <a:xfrm>
            <a:off x="838200" y="121921"/>
            <a:ext cx="10515600" cy="1292542"/>
          </a:xfrm>
        </p:spPr>
        <p:txBody>
          <a:bodyPr>
            <a:noAutofit/>
          </a:bodyPr>
          <a:lstStyle/>
          <a:p>
            <a:pPr algn="ctr"/>
            <a:r>
              <a:rPr lang="en-US" sz="3600" b="1" dirty="0">
                <a:latin typeface="Times New Roman" panose="02020603050405020304" pitchFamily="18" charset="0"/>
                <a:cs typeface="Times New Roman" panose="02020603050405020304" pitchFamily="18" charset="0"/>
              </a:rPr>
              <a:t>Background: The medical literature shows that stress during pregnancy can have negative effects on infant health</a:t>
            </a:r>
          </a:p>
        </p:txBody>
      </p:sp>
      <p:sp>
        <p:nvSpPr>
          <p:cNvPr id="3" name="Content Placeholder 2">
            <a:extLst>
              <a:ext uri="{FF2B5EF4-FFF2-40B4-BE49-F238E27FC236}">
                <a16:creationId xmlns:a16="http://schemas.microsoft.com/office/drawing/2014/main" id="{A5E99065-1C59-1B80-8A69-B853DE4AB648}"/>
              </a:ext>
            </a:extLst>
          </p:cNvPr>
          <p:cNvSpPr>
            <a:spLocks noGrp="1"/>
          </p:cNvSpPr>
          <p:nvPr>
            <p:ph idx="1"/>
          </p:nvPr>
        </p:nvSpPr>
        <p:spPr>
          <a:xfrm>
            <a:off x="838200" y="1585913"/>
            <a:ext cx="10515600" cy="5150166"/>
          </a:xfrm>
        </p:spPr>
        <p:txBody>
          <a:bodyPr>
            <a:normAutofit lnSpcReduction="10000"/>
          </a:bodyPr>
          <a:lstStyle/>
          <a:p>
            <a:pPr marL="0" marR="0" indent="0" algn="just">
              <a:lnSpc>
                <a:spcPct val="100000"/>
              </a:lnSpc>
              <a:spcBef>
                <a:spcPts val="0"/>
              </a:spcBef>
              <a:spcAft>
                <a:spcPts val="0"/>
              </a:spcAft>
              <a:buNone/>
            </a:pPr>
            <a:r>
              <a:rPr lang="en-US" sz="1800" dirty="0">
                <a:latin typeface="Times New Roman" panose="02020603050405020304" pitchFamily="18" charset="0"/>
                <a:ea typeface="Calibri" panose="020F0502020204030204" pitchFamily="34"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tress stimulates hormones that harm the fetus (corticotrophin-releasing hormone (CRH) and </a:t>
            </a:r>
            <a:r>
              <a:rPr lang="en-US" sz="3200" dirty="0">
                <a:latin typeface="Times New Roman" panose="02020603050405020304" pitchFamily="18" charset="0"/>
                <a:ea typeface="Calibri" panose="020F0502020204030204" pitchFamily="34" charset="0"/>
                <a:cs typeface="Times New Roman" panose="02020603050405020304" pitchFamily="18" charset="0"/>
              </a:rPr>
              <a:t>the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hypothalamic-pituitary adrenal axis (HPA))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Hobel</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and Culhane, 2003; Grote et al., 2010; Weinstock, 2008; Glover et al., 2010). </a:t>
            </a:r>
          </a:p>
          <a:p>
            <a:pPr marL="0" marR="0" indent="0" algn="just">
              <a:lnSpc>
                <a:spcPct val="100000"/>
              </a:lnSpc>
              <a:spcBef>
                <a:spcPts val="0"/>
              </a:spcBef>
              <a:spcAft>
                <a:spcPts val="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tress during pregnancy suppresses the mother’s immune system and harms the offspring’s immune system (Stott, 1973; Ruiz and Avant, 2005; Weinstock, 2008). </a:t>
            </a:r>
          </a:p>
          <a:p>
            <a:pPr marL="0" marR="0" indent="0" algn="just">
              <a:lnSpc>
                <a:spcPct val="100000"/>
              </a:lnSpc>
              <a:spcBef>
                <a:spcPts val="0"/>
              </a:spcBef>
              <a:spcAft>
                <a:spcPts val="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Adverse behavioral responses to stress, </a:t>
            </a:r>
            <a:r>
              <a:rPr lang="en-US" sz="3200" dirty="0">
                <a:latin typeface="Times New Roman" panose="02020603050405020304" pitchFamily="18" charset="0"/>
                <a:ea typeface="Calibri" panose="020F0502020204030204" pitchFamily="34" charset="0"/>
                <a:cs typeface="Times New Roman" panose="02020603050405020304" pitchFamily="18" charset="0"/>
              </a:rPr>
              <a:t>e.g.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maternal smoking or alcohol consumption, could harm fetal health.</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0000"/>
              </a:lnSpc>
              <a:spcBef>
                <a:spcPts val="0"/>
              </a:spcBef>
              <a:spcAft>
                <a:spcPts val="0"/>
              </a:spcAft>
              <a:buNone/>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11734905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E2FD5-6248-17DE-C9A0-66C34C08C4F4}"/>
              </a:ext>
            </a:extLst>
          </p:cNvPr>
          <p:cNvSpPr>
            <a:spLocks noGrp="1"/>
          </p:cNvSpPr>
          <p:nvPr>
            <p:ph type="title"/>
          </p:nvPr>
        </p:nvSpPr>
        <p:spPr>
          <a:xfrm>
            <a:off x="838200" y="26181"/>
            <a:ext cx="10515600" cy="1168636"/>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Different effects by race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(mass shootings)</a:t>
            </a:r>
            <a:endParaRPr lang="en-US" dirty="0"/>
          </a:p>
        </p:txBody>
      </p:sp>
      <p:pic>
        <p:nvPicPr>
          <p:cNvPr id="4" name="Content Placeholder 3">
            <a:extLst>
              <a:ext uri="{FF2B5EF4-FFF2-40B4-BE49-F238E27FC236}">
                <a16:creationId xmlns:a16="http://schemas.microsoft.com/office/drawing/2014/main" id="{E7634FEB-5D82-1373-40EB-366DB78D18D4}"/>
              </a:ext>
            </a:extLst>
          </p:cNvPr>
          <p:cNvPicPr>
            <a:picLocks noGrp="1" noChangeAspect="1"/>
          </p:cNvPicPr>
          <p:nvPr>
            <p:ph idx="1"/>
          </p:nvPr>
        </p:nvPicPr>
        <p:blipFill>
          <a:blip r:embed="rId2"/>
          <a:stretch>
            <a:fillRect/>
          </a:stretch>
        </p:blipFill>
        <p:spPr>
          <a:xfrm>
            <a:off x="5169407" y="1194817"/>
            <a:ext cx="5369846" cy="5637002"/>
          </a:xfrm>
          <a:prstGeom prst="rect">
            <a:avLst/>
          </a:prstGeom>
        </p:spPr>
      </p:pic>
      <p:pic>
        <p:nvPicPr>
          <p:cNvPr id="5" name="Picture 4">
            <a:extLst>
              <a:ext uri="{FF2B5EF4-FFF2-40B4-BE49-F238E27FC236}">
                <a16:creationId xmlns:a16="http://schemas.microsoft.com/office/drawing/2014/main" id="{F17F0970-F0AA-B5E5-3BCB-69A85DB66731}"/>
              </a:ext>
            </a:extLst>
          </p:cNvPr>
          <p:cNvPicPr>
            <a:picLocks noChangeAspect="1"/>
          </p:cNvPicPr>
          <p:nvPr/>
        </p:nvPicPr>
        <p:blipFill>
          <a:blip r:embed="rId3"/>
          <a:stretch>
            <a:fillRect/>
          </a:stretch>
        </p:blipFill>
        <p:spPr>
          <a:xfrm>
            <a:off x="1694688" y="1202236"/>
            <a:ext cx="3474719" cy="5629584"/>
          </a:xfrm>
          <a:prstGeom prst="rect">
            <a:avLst/>
          </a:prstGeom>
        </p:spPr>
      </p:pic>
      <p:sp>
        <p:nvSpPr>
          <p:cNvPr id="3" name="TextBox 2">
            <a:extLst>
              <a:ext uri="{FF2B5EF4-FFF2-40B4-BE49-F238E27FC236}">
                <a16:creationId xmlns:a16="http://schemas.microsoft.com/office/drawing/2014/main" id="{E02D5834-3153-21DC-5AAF-1187D5089D07}"/>
              </a:ext>
            </a:extLst>
          </p:cNvPr>
          <p:cNvSpPr txBox="1"/>
          <p:nvPr/>
        </p:nvSpPr>
        <p:spPr>
          <a:xfrm>
            <a:off x="5681472" y="1194816"/>
            <a:ext cx="4285488"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White Infants                   Black Infants</a:t>
            </a:r>
          </a:p>
        </p:txBody>
      </p:sp>
    </p:spTree>
    <p:extLst>
      <p:ext uri="{BB962C8B-B14F-4D97-AF65-F5344CB8AC3E}">
        <p14:creationId xmlns:p14="http://schemas.microsoft.com/office/powerpoint/2010/main" val="24508972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708C0-4D59-68C4-5386-86829DFA8BEC}"/>
              </a:ext>
            </a:extLst>
          </p:cNvPr>
          <p:cNvSpPr>
            <a:spLocks noGrp="1"/>
          </p:cNvSpPr>
          <p:nvPr>
            <p:ph type="title"/>
          </p:nvPr>
        </p:nvSpPr>
        <p:spPr>
          <a:xfrm>
            <a:off x="838200" y="1"/>
            <a:ext cx="10515600" cy="792479"/>
          </a:xfrm>
        </p:spPr>
        <p:txBody>
          <a:bodyPr/>
          <a:lstStyle/>
          <a:p>
            <a:pPr algn="ctr"/>
            <a:r>
              <a:rPr lang="en-US" b="1" dirty="0">
                <a:latin typeface="Times New Roman" panose="02020603050405020304" pitchFamily="18" charset="0"/>
                <a:cs typeface="Times New Roman" panose="02020603050405020304" pitchFamily="18" charset="0"/>
              </a:rPr>
              <a:t>Behavioral responses to sniper attacks?</a:t>
            </a:r>
          </a:p>
        </p:txBody>
      </p:sp>
      <p:pic>
        <p:nvPicPr>
          <p:cNvPr id="4" name="Content Placeholder 3">
            <a:extLst>
              <a:ext uri="{FF2B5EF4-FFF2-40B4-BE49-F238E27FC236}">
                <a16:creationId xmlns:a16="http://schemas.microsoft.com/office/drawing/2014/main" id="{F245B4D5-7E2D-98D7-7D01-BFECFA4C3FA7}"/>
              </a:ext>
            </a:extLst>
          </p:cNvPr>
          <p:cNvPicPr>
            <a:picLocks noGrp="1" noChangeAspect="1"/>
          </p:cNvPicPr>
          <p:nvPr>
            <p:ph idx="1"/>
          </p:nvPr>
        </p:nvPicPr>
        <p:blipFill>
          <a:blip r:embed="rId2"/>
          <a:stretch>
            <a:fillRect/>
          </a:stretch>
        </p:blipFill>
        <p:spPr>
          <a:xfrm>
            <a:off x="404557" y="792480"/>
            <a:ext cx="11578057" cy="6047231"/>
          </a:xfrm>
          <a:prstGeom prst="rect">
            <a:avLst/>
          </a:prstGeom>
        </p:spPr>
      </p:pic>
    </p:spTree>
    <p:extLst>
      <p:ext uri="{BB962C8B-B14F-4D97-AF65-F5344CB8AC3E}">
        <p14:creationId xmlns:p14="http://schemas.microsoft.com/office/powerpoint/2010/main" val="36911955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FDA2E-C8DE-01C0-3F7B-262C7177110F}"/>
              </a:ext>
            </a:extLst>
          </p:cNvPr>
          <p:cNvSpPr>
            <a:spLocks noGrp="1"/>
          </p:cNvSpPr>
          <p:nvPr>
            <p:ph type="title"/>
          </p:nvPr>
        </p:nvSpPr>
        <p:spPr>
          <a:xfrm>
            <a:off x="838200" y="1"/>
            <a:ext cx="10515600" cy="814387"/>
          </a:xfrm>
        </p:spPr>
        <p:txBody>
          <a:bodyPr/>
          <a:lstStyle/>
          <a:p>
            <a:pPr algn="ctr"/>
            <a:r>
              <a:rPr lang="en-US" b="1" dirty="0">
                <a:latin typeface="Times New Roman" panose="02020603050405020304" pitchFamily="18" charset="0"/>
                <a:cs typeface="Times New Roman" panose="02020603050405020304" pitchFamily="18" charset="0"/>
              </a:rPr>
              <a:t>Behavioral responses to mass shootings</a:t>
            </a:r>
          </a:p>
        </p:txBody>
      </p:sp>
      <p:pic>
        <p:nvPicPr>
          <p:cNvPr id="4" name="Content Placeholder 3">
            <a:extLst>
              <a:ext uri="{FF2B5EF4-FFF2-40B4-BE49-F238E27FC236}">
                <a16:creationId xmlns:a16="http://schemas.microsoft.com/office/drawing/2014/main" id="{E40DBAA6-3B4D-2548-B8E1-73A1691146F6}"/>
              </a:ext>
            </a:extLst>
          </p:cNvPr>
          <p:cNvPicPr>
            <a:picLocks noGrp="1" noChangeAspect="1"/>
          </p:cNvPicPr>
          <p:nvPr>
            <p:ph idx="1"/>
          </p:nvPr>
        </p:nvPicPr>
        <p:blipFill>
          <a:blip r:embed="rId2"/>
          <a:stretch>
            <a:fillRect/>
          </a:stretch>
        </p:blipFill>
        <p:spPr>
          <a:xfrm>
            <a:off x="137494" y="814388"/>
            <a:ext cx="11970296" cy="5817266"/>
          </a:xfrm>
          <a:prstGeom prst="rect">
            <a:avLst/>
          </a:prstGeom>
        </p:spPr>
      </p:pic>
    </p:spTree>
    <p:extLst>
      <p:ext uri="{BB962C8B-B14F-4D97-AF65-F5344CB8AC3E}">
        <p14:creationId xmlns:p14="http://schemas.microsoft.com/office/powerpoint/2010/main" val="11082869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C6C4B-C6A5-20A6-DADA-4F13F8317BE7}"/>
              </a:ext>
            </a:extLst>
          </p:cNvPr>
          <p:cNvSpPr>
            <a:spLocks noGrp="1"/>
          </p:cNvSpPr>
          <p:nvPr>
            <p:ph type="title"/>
          </p:nvPr>
        </p:nvSpPr>
        <p:spPr>
          <a:xfrm>
            <a:off x="838200" y="121921"/>
            <a:ext cx="10515600" cy="1011936"/>
          </a:xfrm>
        </p:spPr>
        <p:txBody>
          <a:bodyPr/>
          <a:lstStyle/>
          <a:p>
            <a:pPr algn="ctr"/>
            <a:r>
              <a:rPr lang="en-US" b="1" dirty="0">
                <a:latin typeface="Times New Roman" panose="02020603050405020304" pitchFamily="18" charset="0"/>
                <a:cs typeface="Times New Roman" panose="02020603050405020304" pitchFamily="18" charset="0"/>
              </a:rPr>
              <a:t>“Placebo” checks</a:t>
            </a:r>
          </a:p>
        </p:txBody>
      </p:sp>
      <p:sp>
        <p:nvSpPr>
          <p:cNvPr id="3" name="Content Placeholder 2">
            <a:extLst>
              <a:ext uri="{FF2B5EF4-FFF2-40B4-BE49-F238E27FC236}">
                <a16:creationId xmlns:a16="http://schemas.microsoft.com/office/drawing/2014/main" id="{EBE9C883-33F4-3B62-9D03-A419921CC908}"/>
              </a:ext>
            </a:extLst>
          </p:cNvPr>
          <p:cNvSpPr>
            <a:spLocks noGrp="1"/>
          </p:cNvSpPr>
          <p:nvPr>
            <p:ph idx="1"/>
          </p:nvPr>
        </p:nvSpPr>
        <p:spPr>
          <a:xfrm>
            <a:off x="838200" y="1414271"/>
            <a:ext cx="10515600" cy="4762691"/>
          </a:xfrm>
        </p:spPr>
        <p:txBody>
          <a:bodyPr>
            <a:normAutofit/>
          </a:bodyPr>
          <a:lstStyle/>
          <a:p>
            <a:pPr marL="514350" indent="-514350">
              <a:buAutoNum type="arabicParenR"/>
            </a:pPr>
            <a:r>
              <a:rPr lang="en-US" sz="3200" dirty="0">
                <a:latin typeface="Times New Roman" panose="02020603050405020304" pitchFamily="18" charset="0"/>
                <a:cs typeface="Times New Roman" panose="02020603050405020304" pitchFamily="18" charset="0"/>
              </a:rPr>
              <a:t>Examine the “effect” of being pregnant in the same Oct. 2-23 period, but in a different year</a:t>
            </a:r>
          </a:p>
          <a:p>
            <a:pPr marL="514350" indent="-514350">
              <a:buAutoNum type="arabicParenR"/>
            </a:pPr>
            <a:endParaRPr lang="en-US" sz="3200" dirty="0">
              <a:latin typeface="Times New Roman" panose="02020603050405020304" pitchFamily="18" charset="0"/>
              <a:cs typeface="Times New Roman" panose="02020603050405020304" pitchFamily="18" charset="0"/>
            </a:endParaRPr>
          </a:p>
          <a:p>
            <a:pPr marL="514350" indent="-514350">
              <a:buAutoNum type="arabicParenR"/>
            </a:pPr>
            <a:r>
              <a:rPr lang="en-US" sz="3200" dirty="0">
                <a:latin typeface="Times New Roman" panose="02020603050405020304" pitchFamily="18" charset="0"/>
                <a:cs typeface="Times New Roman" panose="02020603050405020304" pitchFamily="18" charset="0"/>
              </a:rPr>
              <a:t>Divide the calendar into 22 day periods, and treat each one as a potential “sniper attacks” period</a:t>
            </a:r>
          </a:p>
        </p:txBody>
      </p:sp>
    </p:spTree>
    <p:extLst>
      <p:ext uri="{BB962C8B-B14F-4D97-AF65-F5344CB8AC3E}">
        <p14:creationId xmlns:p14="http://schemas.microsoft.com/office/powerpoint/2010/main" val="5890749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C65B-354E-7504-FDF4-8BD1B52F7DB9}"/>
              </a:ext>
            </a:extLst>
          </p:cNvPr>
          <p:cNvSpPr>
            <a:spLocks noGrp="1"/>
          </p:cNvSpPr>
          <p:nvPr>
            <p:ph type="title"/>
          </p:nvPr>
        </p:nvSpPr>
        <p:spPr>
          <a:xfrm>
            <a:off x="838200" y="97537"/>
            <a:ext cx="10515600" cy="1011935"/>
          </a:xfrm>
        </p:spPr>
        <p:txBody>
          <a:bodyPr/>
          <a:lstStyle/>
          <a:p>
            <a:pPr algn="ctr"/>
            <a:r>
              <a:rPr lang="en-US" dirty="0">
                <a:latin typeface="Times New Roman" panose="02020603050405020304" pitchFamily="18" charset="0"/>
                <a:cs typeface="Times New Roman" panose="02020603050405020304" pitchFamily="18" charset="0"/>
              </a:rPr>
              <a:t>Placebo: Oct. 2-23 in alternative years</a:t>
            </a:r>
          </a:p>
        </p:txBody>
      </p:sp>
      <p:pic>
        <p:nvPicPr>
          <p:cNvPr id="4" name="Content Placeholder 3">
            <a:extLst>
              <a:ext uri="{FF2B5EF4-FFF2-40B4-BE49-F238E27FC236}">
                <a16:creationId xmlns:a16="http://schemas.microsoft.com/office/drawing/2014/main" id="{B32CDB84-AC39-3D34-31B6-91F0D4A60107}"/>
              </a:ext>
            </a:extLst>
          </p:cNvPr>
          <p:cNvPicPr>
            <a:picLocks noGrp="1" noChangeAspect="1"/>
          </p:cNvPicPr>
          <p:nvPr>
            <p:ph idx="1"/>
          </p:nvPr>
        </p:nvPicPr>
        <p:blipFill>
          <a:blip r:embed="rId3"/>
          <a:stretch>
            <a:fillRect/>
          </a:stretch>
        </p:blipFill>
        <p:spPr>
          <a:xfrm>
            <a:off x="97237" y="902209"/>
            <a:ext cx="12051569" cy="5858254"/>
          </a:xfrm>
          <a:prstGeom prst="rect">
            <a:avLst/>
          </a:prstGeom>
        </p:spPr>
      </p:pic>
    </p:spTree>
    <p:extLst>
      <p:ext uri="{BB962C8B-B14F-4D97-AF65-F5344CB8AC3E}">
        <p14:creationId xmlns:p14="http://schemas.microsoft.com/office/powerpoint/2010/main" val="27840766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8BF9-3BE8-31D7-BB64-EE1726151E0D}"/>
              </a:ext>
            </a:extLst>
          </p:cNvPr>
          <p:cNvSpPr>
            <a:spLocks noGrp="1"/>
          </p:cNvSpPr>
          <p:nvPr>
            <p:ph type="title"/>
          </p:nvPr>
        </p:nvSpPr>
        <p:spPr>
          <a:xfrm>
            <a:off x="838200" y="1"/>
            <a:ext cx="10515600" cy="1326863"/>
          </a:xfrm>
        </p:spPr>
        <p:txBody>
          <a:bodyPr/>
          <a:lstStyle/>
          <a:p>
            <a:pPr algn="ctr"/>
            <a:r>
              <a:rPr lang="en-US" b="1" dirty="0">
                <a:latin typeface="Times New Roman" panose="02020603050405020304" pitchFamily="18" charset="0"/>
                <a:cs typeface="Times New Roman" panose="02020603050405020304" pitchFamily="18" charset="0"/>
              </a:rPr>
              <a:t>Placebo: Treating each 22-day period as a treated interval</a:t>
            </a:r>
          </a:p>
        </p:txBody>
      </p:sp>
      <p:pic>
        <p:nvPicPr>
          <p:cNvPr id="4" name="Content Placeholder 3">
            <a:extLst>
              <a:ext uri="{FF2B5EF4-FFF2-40B4-BE49-F238E27FC236}">
                <a16:creationId xmlns:a16="http://schemas.microsoft.com/office/drawing/2014/main" id="{91A60BC3-5089-475F-19DC-EFCA70EFAAF2}"/>
              </a:ext>
            </a:extLst>
          </p:cNvPr>
          <p:cNvPicPr>
            <a:picLocks noGrp="1" noChangeAspect="1"/>
          </p:cNvPicPr>
          <p:nvPr>
            <p:ph idx="1"/>
          </p:nvPr>
        </p:nvPicPr>
        <p:blipFill>
          <a:blip r:embed="rId3"/>
          <a:stretch>
            <a:fillRect/>
          </a:stretch>
        </p:blipFill>
        <p:spPr>
          <a:xfrm>
            <a:off x="-7384" y="1350018"/>
            <a:ext cx="6140945" cy="4892286"/>
          </a:xfrm>
          <a:prstGeom prst="rect">
            <a:avLst/>
          </a:prstGeom>
        </p:spPr>
      </p:pic>
      <p:pic>
        <p:nvPicPr>
          <p:cNvPr id="5" name="Picture 4">
            <a:extLst>
              <a:ext uri="{FF2B5EF4-FFF2-40B4-BE49-F238E27FC236}">
                <a16:creationId xmlns:a16="http://schemas.microsoft.com/office/drawing/2014/main" id="{BD0D24D2-2DA5-33FF-BAAE-E6F4F3FD1DF0}"/>
              </a:ext>
            </a:extLst>
          </p:cNvPr>
          <p:cNvPicPr>
            <a:picLocks noChangeAspect="1"/>
          </p:cNvPicPr>
          <p:nvPr/>
        </p:nvPicPr>
        <p:blipFill>
          <a:blip r:embed="rId4"/>
          <a:stretch>
            <a:fillRect/>
          </a:stretch>
        </p:blipFill>
        <p:spPr>
          <a:xfrm>
            <a:off x="5933617" y="1394164"/>
            <a:ext cx="6310986" cy="4738412"/>
          </a:xfrm>
          <a:prstGeom prst="rect">
            <a:avLst/>
          </a:prstGeom>
        </p:spPr>
      </p:pic>
    </p:spTree>
    <p:extLst>
      <p:ext uri="{BB962C8B-B14F-4D97-AF65-F5344CB8AC3E}">
        <p14:creationId xmlns:p14="http://schemas.microsoft.com/office/powerpoint/2010/main" val="2725641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43987-1B5E-52DB-2D11-C1C862A8FB4A}"/>
              </a:ext>
            </a:extLst>
          </p:cNvPr>
          <p:cNvSpPr>
            <a:spLocks noGrp="1"/>
          </p:cNvSpPr>
          <p:nvPr>
            <p:ph type="title"/>
          </p:nvPr>
        </p:nvSpPr>
        <p:spPr>
          <a:xfrm>
            <a:off x="838200" y="97537"/>
            <a:ext cx="10515600" cy="1365503"/>
          </a:xfrm>
        </p:spPr>
        <p:txBody>
          <a:bodyPr/>
          <a:lstStyle/>
          <a:p>
            <a:pPr algn="ctr"/>
            <a:r>
              <a:rPr lang="en-US" b="1" dirty="0">
                <a:latin typeface="Times New Roman" panose="02020603050405020304" pitchFamily="18" charset="0"/>
                <a:cs typeface="Times New Roman" panose="02020603050405020304" pitchFamily="18" charset="0"/>
              </a:rPr>
              <a:t>Placebo estimates for VLBW by 1, 2, 3</a:t>
            </a:r>
            <a:r>
              <a:rPr lang="en-US" b="1" baseline="30000" dirty="0">
                <a:latin typeface="Times New Roman" panose="02020603050405020304" pitchFamily="18" charset="0"/>
                <a:cs typeface="Times New Roman" panose="02020603050405020304" pitchFamily="18" charset="0"/>
              </a:rPr>
              <a:t>rd</a:t>
            </a:r>
            <a:r>
              <a:rPr lang="en-US" b="1" dirty="0">
                <a:latin typeface="Times New Roman" panose="02020603050405020304" pitchFamily="18" charset="0"/>
                <a:cs typeface="Times New Roman" panose="02020603050405020304" pitchFamily="18" charset="0"/>
              </a:rPr>
              <a:t> trimester</a:t>
            </a:r>
          </a:p>
        </p:txBody>
      </p:sp>
      <p:pic>
        <p:nvPicPr>
          <p:cNvPr id="4" name="Content Placeholder 3">
            <a:extLst>
              <a:ext uri="{FF2B5EF4-FFF2-40B4-BE49-F238E27FC236}">
                <a16:creationId xmlns:a16="http://schemas.microsoft.com/office/drawing/2014/main" id="{0C64B004-6A7D-9DFA-7E24-9E60F2834AA4}"/>
              </a:ext>
            </a:extLst>
          </p:cNvPr>
          <p:cNvPicPr>
            <a:picLocks noGrp="1" noChangeAspect="1"/>
          </p:cNvPicPr>
          <p:nvPr>
            <p:ph idx="1"/>
          </p:nvPr>
        </p:nvPicPr>
        <p:blipFill>
          <a:blip r:embed="rId2"/>
          <a:stretch>
            <a:fillRect/>
          </a:stretch>
        </p:blipFill>
        <p:spPr>
          <a:xfrm>
            <a:off x="37591" y="1802802"/>
            <a:ext cx="4046729" cy="3351810"/>
          </a:xfrm>
          <a:prstGeom prst="rect">
            <a:avLst/>
          </a:prstGeom>
        </p:spPr>
      </p:pic>
      <p:pic>
        <p:nvPicPr>
          <p:cNvPr id="5" name="Picture 4">
            <a:extLst>
              <a:ext uri="{FF2B5EF4-FFF2-40B4-BE49-F238E27FC236}">
                <a16:creationId xmlns:a16="http://schemas.microsoft.com/office/drawing/2014/main" id="{5E061D83-D1C7-9177-3578-034F12DC8034}"/>
              </a:ext>
            </a:extLst>
          </p:cNvPr>
          <p:cNvPicPr>
            <a:picLocks noChangeAspect="1"/>
          </p:cNvPicPr>
          <p:nvPr/>
        </p:nvPicPr>
        <p:blipFill>
          <a:blip r:embed="rId3"/>
          <a:stretch>
            <a:fillRect/>
          </a:stretch>
        </p:blipFill>
        <p:spPr>
          <a:xfrm>
            <a:off x="3884298" y="1703388"/>
            <a:ext cx="4223384" cy="3451224"/>
          </a:xfrm>
          <a:prstGeom prst="rect">
            <a:avLst/>
          </a:prstGeom>
        </p:spPr>
      </p:pic>
      <p:pic>
        <p:nvPicPr>
          <p:cNvPr id="6" name="Picture 5">
            <a:extLst>
              <a:ext uri="{FF2B5EF4-FFF2-40B4-BE49-F238E27FC236}">
                <a16:creationId xmlns:a16="http://schemas.microsoft.com/office/drawing/2014/main" id="{610C955C-5E0A-0DBA-E7FF-6D895DAD0860}"/>
              </a:ext>
            </a:extLst>
          </p:cNvPr>
          <p:cNvPicPr>
            <a:picLocks noChangeAspect="1"/>
          </p:cNvPicPr>
          <p:nvPr/>
        </p:nvPicPr>
        <p:blipFill>
          <a:blip r:embed="rId4"/>
          <a:stretch>
            <a:fillRect/>
          </a:stretch>
        </p:blipFill>
        <p:spPr>
          <a:xfrm>
            <a:off x="7892222" y="1703388"/>
            <a:ext cx="4188765" cy="3451224"/>
          </a:xfrm>
          <a:prstGeom prst="rect">
            <a:avLst/>
          </a:prstGeom>
        </p:spPr>
      </p:pic>
    </p:spTree>
    <p:extLst>
      <p:ext uri="{BB962C8B-B14F-4D97-AF65-F5344CB8AC3E}">
        <p14:creationId xmlns:p14="http://schemas.microsoft.com/office/powerpoint/2010/main" val="37159291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43987-1B5E-52DB-2D11-C1C862A8FB4A}"/>
              </a:ext>
            </a:extLst>
          </p:cNvPr>
          <p:cNvSpPr>
            <a:spLocks noGrp="1"/>
          </p:cNvSpPr>
          <p:nvPr>
            <p:ph type="title"/>
          </p:nvPr>
        </p:nvSpPr>
        <p:spPr>
          <a:xfrm>
            <a:off x="838200" y="97537"/>
            <a:ext cx="10515600" cy="1365503"/>
          </a:xfrm>
        </p:spPr>
        <p:txBody>
          <a:bodyPr/>
          <a:lstStyle/>
          <a:p>
            <a:pPr algn="ctr"/>
            <a:r>
              <a:rPr lang="en-US" b="1" dirty="0">
                <a:latin typeface="Times New Roman" panose="02020603050405020304" pitchFamily="18" charset="0"/>
                <a:cs typeface="Times New Roman" panose="02020603050405020304" pitchFamily="18" charset="0"/>
              </a:rPr>
              <a:t>Placebo estimates for very premature by 1, 2, 3</a:t>
            </a:r>
            <a:r>
              <a:rPr lang="en-US" b="1" baseline="30000" dirty="0">
                <a:latin typeface="Times New Roman" panose="02020603050405020304" pitchFamily="18" charset="0"/>
                <a:cs typeface="Times New Roman" panose="02020603050405020304" pitchFamily="18" charset="0"/>
              </a:rPr>
              <a:t>rd</a:t>
            </a:r>
            <a:r>
              <a:rPr lang="en-US" b="1" dirty="0">
                <a:latin typeface="Times New Roman" panose="02020603050405020304" pitchFamily="18" charset="0"/>
                <a:cs typeface="Times New Roman" panose="02020603050405020304" pitchFamily="18" charset="0"/>
              </a:rPr>
              <a:t> trimester</a:t>
            </a:r>
          </a:p>
        </p:txBody>
      </p:sp>
      <p:pic>
        <p:nvPicPr>
          <p:cNvPr id="8" name="Picture 7">
            <a:extLst>
              <a:ext uri="{FF2B5EF4-FFF2-40B4-BE49-F238E27FC236}">
                <a16:creationId xmlns:a16="http://schemas.microsoft.com/office/drawing/2014/main" id="{DCD01E0C-9F91-0F8F-301D-100B6EB8CC9C}"/>
              </a:ext>
            </a:extLst>
          </p:cNvPr>
          <p:cNvPicPr>
            <a:picLocks noChangeAspect="1"/>
          </p:cNvPicPr>
          <p:nvPr/>
        </p:nvPicPr>
        <p:blipFill>
          <a:blip r:embed="rId2"/>
          <a:stretch>
            <a:fillRect/>
          </a:stretch>
        </p:blipFill>
        <p:spPr>
          <a:xfrm>
            <a:off x="53702" y="1727811"/>
            <a:ext cx="4079320" cy="3673245"/>
          </a:xfrm>
          <a:prstGeom prst="rect">
            <a:avLst/>
          </a:prstGeom>
        </p:spPr>
      </p:pic>
      <p:pic>
        <p:nvPicPr>
          <p:cNvPr id="9" name="Picture 8">
            <a:extLst>
              <a:ext uri="{FF2B5EF4-FFF2-40B4-BE49-F238E27FC236}">
                <a16:creationId xmlns:a16="http://schemas.microsoft.com/office/drawing/2014/main" id="{0F846EA5-0A61-D67B-387C-A216B5B35310}"/>
              </a:ext>
            </a:extLst>
          </p:cNvPr>
          <p:cNvPicPr>
            <a:picLocks noChangeAspect="1"/>
          </p:cNvPicPr>
          <p:nvPr/>
        </p:nvPicPr>
        <p:blipFill>
          <a:blip r:embed="rId3"/>
          <a:stretch>
            <a:fillRect/>
          </a:stretch>
        </p:blipFill>
        <p:spPr>
          <a:xfrm>
            <a:off x="4133022" y="1727811"/>
            <a:ext cx="3984784" cy="3673245"/>
          </a:xfrm>
          <a:prstGeom prst="rect">
            <a:avLst/>
          </a:prstGeom>
        </p:spPr>
      </p:pic>
      <p:pic>
        <p:nvPicPr>
          <p:cNvPr id="10" name="Picture 9">
            <a:extLst>
              <a:ext uri="{FF2B5EF4-FFF2-40B4-BE49-F238E27FC236}">
                <a16:creationId xmlns:a16="http://schemas.microsoft.com/office/drawing/2014/main" id="{8A96F4C0-C166-72E0-6036-8F34468F7E52}"/>
              </a:ext>
            </a:extLst>
          </p:cNvPr>
          <p:cNvPicPr>
            <a:picLocks noChangeAspect="1"/>
          </p:cNvPicPr>
          <p:nvPr/>
        </p:nvPicPr>
        <p:blipFill>
          <a:blip r:embed="rId4"/>
          <a:stretch>
            <a:fillRect/>
          </a:stretch>
        </p:blipFill>
        <p:spPr>
          <a:xfrm>
            <a:off x="8115627" y="1727811"/>
            <a:ext cx="3948211" cy="3673245"/>
          </a:xfrm>
          <a:prstGeom prst="rect">
            <a:avLst/>
          </a:prstGeom>
        </p:spPr>
      </p:pic>
    </p:spTree>
    <p:extLst>
      <p:ext uri="{BB962C8B-B14F-4D97-AF65-F5344CB8AC3E}">
        <p14:creationId xmlns:p14="http://schemas.microsoft.com/office/powerpoint/2010/main" val="16422385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C0439-62B2-CB73-067E-1ACE29CF8E69}"/>
              </a:ext>
            </a:extLst>
          </p:cNvPr>
          <p:cNvSpPr>
            <a:spLocks noGrp="1"/>
          </p:cNvSpPr>
          <p:nvPr>
            <p:ph type="title"/>
          </p:nvPr>
        </p:nvSpPr>
        <p:spPr>
          <a:xfrm>
            <a:off x="838200" y="1"/>
            <a:ext cx="10515600" cy="1170432"/>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Robustness to definition of treatments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controls</a:t>
            </a:r>
          </a:p>
        </p:txBody>
      </p:sp>
      <p:pic>
        <p:nvPicPr>
          <p:cNvPr id="4" name="Content Placeholder 3">
            <a:extLst>
              <a:ext uri="{FF2B5EF4-FFF2-40B4-BE49-F238E27FC236}">
                <a16:creationId xmlns:a16="http://schemas.microsoft.com/office/drawing/2014/main" id="{41699E1C-9A61-1553-33D8-37D2555C3CE7}"/>
              </a:ext>
            </a:extLst>
          </p:cNvPr>
          <p:cNvPicPr>
            <a:picLocks noGrp="1" noChangeAspect="1"/>
          </p:cNvPicPr>
          <p:nvPr>
            <p:ph idx="1"/>
          </p:nvPr>
        </p:nvPicPr>
        <p:blipFill>
          <a:blip r:embed="rId2"/>
          <a:stretch>
            <a:fillRect/>
          </a:stretch>
        </p:blipFill>
        <p:spPr>
          <a:xfrm>
            <a:off x="140593" y="1170433"/>
            <a:ext cx="11375131" cy="5687566"/>
          </a:xfrm>
          <a:prstGeom prst="rect">
            <a:avLst/>
          </a:prstGeom>
        </p:spPr>
      </p:pic>
    </p:spTree>
    <p:extLst>
      <p:ext uri="{BB962C8B-B14F-4D97-AF65-F5344CB8AC3E}">
        <p14:creationId xmlns:p14="http://schemas.microsoft.com/office/powerpoint/2010/main" val="36393615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4003-FA2B-DAD9-D87F-F8296F5E674A}"/>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Additional Robustness</a:t>
            </a:r>
          </a:p>
        </p:txBody>
      </p:sp>
      <p:sp>
        <p:nvSpPr>
          <p:cNvPr id="3" name="Content Placeholder 2">
            <a:extLst>
              <a:ext uri="{FF2B5EF4-FFF2-40B4-BE49-F238E27FC236}">
                <a16:creationId xmlns:a16="http://schemas.microsoft.com/office/drawing/2014/main" id="{FF5BC55F-B3C2-20A2-7380-0BE72D04F1BF}"/>
              </a:ext>
            </a:extLst>
          </p:cNvPr>
          <p:cNvSpPr>
            <a:spLocks noGrp="1"/>
          </p:cNvSpPr>
          <p:nvPr>
            <p:ph idx="1"/>
          </p:nvPr>
        </p:nvSpPr>
        <p:spPr/>
        <p:txBody>
          <a:bodyPr>
            <a:normAutofit/>
          </a:bodyPr>
          <a:lstStyle/>
          <a:p>
            <a:r>
              <a:rPr lang="en-US" sz="3600" dirty="0">
                <a:latin typeface="Times New Roman" panose="02020603050405020304" pitchFamily="18" charset="0"/>
                <a:cs typeface="Times New Roman" panose="02020603050405020304" pitchFamily="18" charset="0"/>
              </a:rPr>
              <a:t>Including moms &lt; 18</a:t>
            </a:r>
          </a:p>
          <a:p>
            <a:r>
              <a:rPr lang="en-US" sz="3600" dirty="0">
                <a:latin typeface="Times New Roman" panose="02020603050405020304" pitchFamily="18" charset="0"/>
                <a:cs typeface="Times New Roman" panose="02020603050405020304" pitchFamily="18" charset="0"/>
              </a:rPr>
              <a:t>No gestational age restrictions</a:t>
            </a:r>
          </a:p>
          <a:p>
            <a:r>
              <a:rPr lang="en-US" sz="3600" dirty="0">
                <a:latin typeface="Times New Roman" panose="02020603050405020304" pitchFamily="18" charset="0"/>
                <a:cs typeface="Times New Roman" panose="02020603050405020304" pitchFamily="18" charset="0"/>
              </a:rPr>
              <a:t>No marital status or controls for child gender</a:t>
            </a:r>
          </a:p>
          <a:p>
            <a:r>
              <a:rPr lang="en-US" sz="3600" dirty="0">
                <a:latin typeface="Times New Roman" panose="02020603050405020304" pitchFamily="18" charset="0"/>
                <a:cs typeface="Times New Roman" panose="02020603050405020304" pitchFamily="18" charset="0"/>
              </a:rPr>
              <a:t>Adding children conceived after the attacks to the control group</a:t>
            </a:r>
          </a:p>
        </p:txBody>
      </p:sp>
    </p:spTree>
    <p:extLst>
      <p:ext uri="{BB962C8B-B14F-4D97-AF65-F5344CB8AC3E}">
        <p14:creationId xmlns:p14="http://schemas.microsoft.com/office/powerpoint/2010/main" val="1888745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84260-8F08-C1E2-5F47-C78A1A91A4B2}"/>
              </a:ext>
            </a:extLst>
          </p:cNvPr>
          <p:cNvSpPr>
            <a:spLocks noGrp="1"/>
          </p:cNvSpPr>
          <p:nvPr>
            <p:ph type="title"/>
          </p:nvPr>
        </p:nvSpPr>
        <p:spPr>
          <a:xfrm>
            <a:off x="838200" y="121921"/>
            <a:ext cx="10515600" cy="863917"/>
          </a:xfrm>
        </p:spPr>
        <p:txBody>
          <a:bodyPr>
            <a:normAutofit fontScale="90000"/>
          </a:bodyPr>
          <a:lstStyle/>
          <a:p>
            <a:pPr algn="ctr"/>
            <a:r>
              <a:rPr lang="en-US" sz="3600" b="1" dirty="0">
                <a:latin typeface="Times New Roman" panose="02020603050405020304" pitchFamily="18" charset="0"/>
                <a:cs typeface="Times New Roman" panose="02020603050405020304" pitchFamily="18" charset="0"/>
              </a:rPr>
              <a:t>Background: Stress during pregnancy can harm infant health</a:t>
            </a:r>
          </a:p>
        </p:txBody>
      </p:sp>
      <p:sp>
        <p:nvSpPr>
          <p:cNvPr id="3" name="Content Placeholder 2">
            <a:extLst>
              <a:ext uri="{FF2B5EF4-FFF2-40B4-BE49-F238E27FC236}">
                <a16:creationId xmlns:a16="http://schemas.microsoft.com/office/drawing/2014/main" id="{A5E99065-1C59-1B80-8A69-B853DE4AB648}"/>
              </a:ext>
            </a:extLst>
          </p:cNvPr>
          <p:cNvSpPr>
            <a:spLocks noGrp="1"/>
          </p:cNvSpPr>
          <p:nvPr>
            <p:ph idx="1"/>
          </p:nvPr>
        </p:nvSpPr>
        <p:spPr>
          <a:xfrm>
            <a:off x="838200" y="1170432"/>
            <a:ext cx="10515600" cy="5376672"/>
          </a:xfrm>
        </p:spPr>
        <p:txBody>
          <a:bodyPr>
            <a:normAutofit fontScale="92500" lnSpcReduction="20000"/>
          </a:bodyPr>
          <a:lstStyle/>
          <a:p>
            <a:pPr marL="0" marR="0" indent="0" algn="just">
              <a:lnSpc>
                <a:spcPct val="120000"/>
              </a:lnSpc>
              <a:spcBef>
                <a:spcPts val="0"/>
              </a:spcBef>
              <a:spcAft>
                <a:spcPts val="0"/>
              </a:spcAft>
              <a:buNone/>
            </a:pPr>
            <a:r>
              <a:rPr lang="en-US" sz="1800" dirty="0">
                <a:latin typeface="Times New Roman" panose="02020603050405020304" pitchFamily="18" charset="0"/>
                <a:ea typeface="Calibri" panose="020F0502020204030204" pitchFamily="34" charset="0"/>
              </a:rPr>
              <a:t>- </a:t>
            </a:r>
            <a:r>
              <a:rPr lang="en-US" sz="3200" dirty="0">
                <a:effectLst/>
                <a:latin typeface="Times New Roman" panose="02020603050405020304" pitchFamily="18" charset="0"/>
                <a:ea typeface="Times New Roman" panose="02020603050405020304" pitchFamily="18" charset="0"/>
              </a:rPr>
              <a:t>Black et al. (2016), Persson and </a:t>
            </a:r>
            <a:r>
              <a:rPr lang="en-US" sz="3200" dirty="0" err="1">
                <a:effectLst/>
                <a:latin typeface="Times New Roman" panose="02020603050405020304" pitchFamily="18" charset="0"/>
                <a:ea typeface="Times New Roman" panose="02020603050405020304" pitchFamily="18" charset="0"/>
              </a:rPr>
              <a:t>Rossin</a:t>
            </a:r>
            <a:r>
              <a:rPr lang="en-US" sz="3200" dirty="0">
                <a:effectLst/>
                <a:latin typeface="Times New Roman" panose="02020603050405020304" pitchFamily="18" charset="0"/>
                <a:ea typeface="Times New Roman" panose="02020603050405020304" pitchFamily="18" charset="0"/>
              </a:rPr>
              <a:t>-Slater (2018a) examine stress in utero due to the death of close relatives, leveraging timing of </a:t>
            </a:r>
            <a:r>
              <a:rPr lang="en-US" sz="3200" dirty="0">
                <a:latin typeface="Times New Roman" panose="02020603050405020304" pitchFamily="18" charset="0"/>
                <a:ea typeface="Times New Roman" panose="02020603050405020304" pitchFamily="18" charset="0"/>
              </a:rPr>
              <a:t>death</a:t>
            </a:r>
            <a:r>
              <a:rPr lang="en-US" sz="3200" dirty="0">
                <a:effectLst/>
                <a:latin typeface="Times New Roman" panose="02020603050405020304" pitchFamily="18" charset="0"/>
                <a:ea typeface="Times New Roman" panose="02020603050405020304" pitchFamily="18" charset="0"/>
              </a:rPr>
              <a:t> relative to the birth. </a:t>
            </a:r>
          </a:p>
          <a:p>
            <a:pPr marL="0" marR="0" indent="0" algn="just">
              <a:lnSpc>
                <a:spcPct val="120000"/>
              </a:lnSpc>
              <a:spcBef>
                <a:spcPts val="0"/>
              </a:spcBef>
              <a:spcAft>
                <a:spcPts val="0"/>
              </a:spcAft>
              <a:buNone/>
            </a:pP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Aizer</a:t>
            </a:r>
            <a:r>
              <a:rPr lang="en-US" sz="3200" dirty="0">
                <a:effectLst/>
                <a:latin typeface="Times New Roman" panose="02020603050405020304" pitchFamily="18" charset="0"/>
                <a:ea typeface="Times New Roman" panose="02020603050405020304" pitchFamily="18" charset="0"/>
              </a:rPr>
              <a:t> et al. (2016) examine effect of maternal cortisol levels during pregnancy on children’s later test scores. </a:t>
            </a:r>
          </a:p>
          <a:p>
            <a:pPr marL="0" marR="0" indent="0" algn="just">
              <a:lnSpc>
                <a:spcPct val="120000"/>
              </a:lnSpc>
              <a:spcBef>
                <a:spcPts val="0"/>
              </a:spcBef>
              <a:spcAft>
                <a:spcPts val="0"/>
              </a:spcAft>
              <a:buNone/>
            </a:pPr>
            <a:r>
              <a:rPr lang="en-US" sz="3200" dirty="0">
                <a:effectLst/>
                <a:latin typeface="Times New Roman" panose="02020603050405020304" pitchFamily="18" charset="0"/>
                <a:ea typeface="Calibri" panose="020F0502020204030204" pitchFamily="34" charset="0"/>
              </a:rPr>
              <a:t>- Studies focus on </a:t>
            </a:r>
            <a:r>
              <a:rPr lang="en-US" sz="3200" dirty="0">
                <a:latin typeface="Times New Roman" panose="02020603050405020304" pitchFamily="18" charset="0"/>
                <a:ea typeface="Calibri" panose="020F0502020204030204" pitchFamily="34" charset="0"/>
              </a:rPr>
              <a:t>events including </a:t>
            </a:r>
            <a:r>
              <a:rPr lang="en-US" sz="3200" dirty="0">
                <a:effectLst/>
                <a:latin typeface="Times New Roman" panose="02020603050405020304" pitchFamily="18" charset="0"/>
                <a:ea typeface="Calibri" panose="020F0502020204030204" pitchFamily="34" charset="0"/>
              </a:rPr>
              <a:t>earthquakes (</a:t>
            </a:r>
            <a:r>
              <a:rPr lang="en-US" sz="3200" dirty="0">
                <a:effectLst/>
                <a:latin typeface="Times New Roman" panose="02020603050405020304" pitchFamily="18" charset="0"/>
                <a:ea typeface="Times New Roman" panose="02020603050405020304" pitchFamily="18" charset="0"/>
              </a:rPr>
              <a:t>Glynn </a:t>
            </a:r>
            <a:r>
              <a:rPr lang="en-US" sz="3200" i="1" dirty="0">
                <a:effectLst/>
                <a:latin typeface="Times New Roman" panose="02020603050405020304" pitchFamily="18" charset="0"/>
                <a:ea typeface="Times New Roman" panose="02020603050405020304" pitchFamily="18" charset="0"/>
              </a:rPr>
              <a:t>et al</a:t>
            </a:r>
            <a:r>
              <a:rPr lang="en-US" sz="3200" dirty="0">
                <a:effectLst/>
                <a:latin typeface="Times New Roman" panose="02020603050405020304" pitchFamily="18" charset="0"/>
                <a:ea typeface="Times New Roman" panose="02020603050405020304" pitchFamily="18" charset="0"/>
              </a:rPr>
              <a:t>., 2001; </a:t>
            </a:r>
            <a:r>
              <a:rPr lang="en-US" sz="3200" dirty="0" err="1">
                <a:effectLst/>
                <a:latin typeface="Times New Roman" panose="02020603050405020304" pitchFamily="18" charset="0"/>
                <a:ea typeface="Times New Roman" panose="02020603050405020304" pitchFamily="18" charset="0"/>
              </a:rPr>
              <a:t>Torche</a:t>
            </a:r>
            <a:r>
              <a:rPr lang="en-US" sz="3200" dirty="0">
                <a:effectLst/>
                <a:latin typeface="Times New Roman" panose="02020603050405020304" pitchFamily="18" charset="0"/>
                <a:ea typeface="Times New Roman" panose="02020603050405020304" pitchFamily="18" charset="0"/>
              </a:rPr>
              <a:t>, 2011)</a:t>
            </a:r>
            <a:r>
              <a:rPr lang="en-US" sz="3200" dirty="0">
                <a:effectLst/>
                <a:latin typeface="Times New Roman" panose="02020603050405020304" pitchFamily="18" charset="0"/>
                <a:ea typeface="Calibri" panose="020F0502020204030204" pitchFamily="34" charset="0"/>
              </a:rPr>
              <a:t>, </a:t>
            </a:r>
            <a:r>
              <a:rPr lang="en-US" sz="3200" dirty="0">
                <a:effectLst/>
                <a:latin typeface="Times New Roman" panose="02020603050405020304" pitchFamily="18" charset="0"/>
                <a:ea typeface="Times New Roman" panose="02020603050405020304" pitchFamily="18" charset="0"/>
              </a:rPr>
              <a:t>hurricanes (Currie and </a:t>
            </a:r>
            <a:r>
              <a:rPr lang="en-US" sz="3200" dirty="0" err="1">
                <a:effectLst/>
                <a:latin typeface="Times New Roman" panose="02020603050405020304" pitchFamily="18" charset="0"/>
                <a:ea typeface="Times New Roman" panose="02020603050405020304" pitchFamily="18" charset="0"/>
              </a:rPr>
              <a:t>Rossin</a:t>
            </a:r>
            <a:r>
              <a:rPr lang="en-US" sz="3200" dirty="0">
                <a:effectLst/>
                <a:latin typeface="Times New Roman" panose="02020603050405020304" pitchFamily="18" charset="0"/>
                <a:ea typeface="Times New Roman" panose="02020603050405020304" pitchFamily="18" charset="0"/>
              </a:rPr>
              <a:t>-Slater, 2013), domestic violence (Currie et al., 2022) the 9/11 terrorist attacks (Lauderdale, 2006; Brown, 2014), armed conflicts (Mansour and Rees, 2012), and landmines (Camacho, 2008). </a:t>
            </a:r>
            <a:r>
              <a:rPr lang="en-US" sz="3200" dirty="0">
                <a:latin typeface="Times New Roman" panose="02020603050405020304" pitchFamily="18" charset="0"/>
                <a:ea typeface="Times New Roman" panose="02020603050405020304" pitchFamily="18" charset="0"/>
              </a:rPr>
              <a:t>S</a:t>
            </a:r>
            <a:r>
              <a:rPr lang="en-US" sz="3200" dirty="0">
                <a:effectLst/>
                <a:latin typeface="Times New Roman" panose="02020603050405020304" pitchFamily="18" charset="0"/>
                <a:ea typeface="Calibri" panose="020F0502020204030204" pitchFamily="34" charset="0"/>
              </a:rPr>
              <a:t>ome of the estimated effects could be due to direct victimization vs. stress</a:t>
            </a:r>
            <a:r>
              <a:rPr lang="en-US" sz="3200" dirty="0">
                <a:effectLst/>
                <a:latin typeface="Times New Roman" panose="02020603050405020304" pitchFamily="18" charset="0"/>
                <a:ea typeface="Times New Roman" panose="02020603050405020304" pitchFamily="18" charset="0"/>
              </a:rPr>
              <a:t>.</a:t>
            </a:r>
          </a:p>
          <a:p>
            <a:pPr marL="0" marR="0" indent="457200" algn="just">
              <a:lnSpc>
                <a:spcPct val="150000"/>
              </a:lnSpc>
              <a:spcBef>
                <a:spcPts val="0"/>
              </a:spcBef>
              <a:spcAft>
                <a:spcPts val="0"/>
              </a:spcAft>
            </a:pPr>
            <a:endParaRPr lang="en-US" sz="3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624137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94E15-F0A5-3E2A-4B2C-6BB14D04D160}"/>
              </a:ext>
            </a:extLst>
          </p:cNvPr>
          <p:cNvSpPr>
            <a:spLocks noGrp="1"/>
          </p:cNvSpPr>
          <p:nvPr>
            <p:ph type="title"/>
          </p:nvPr>
        </p:nvSpPr>
        <p:spPr>
          <a:xfrm>
            <a:off x="838200" y="85345"/>
            <a:ext cx="10515600" cy="1231392"/>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Costs of very low birth weight and increased probability of VLBW due to gun violence</a:t>
            </a:r>
          </a:p>
        </p:txBody>
      </p:sp>
      <p:pic>
        <p:nvPicPr>
          <p:cNvPr id="4" name="Content Placeholder 3">
            <a:extLst>
              <a:ext uri="{FF2B5EF4-FFF2-40B4-BE49-F238E27FC236}">
                <a16:creationId xmlns:a16="http://schemas.microsoft.com/office/drawing/2014/main" id="{CD74BF1E-DB3D-C275-9096-FB90F989BFF0}"/>
              </a:ext>
            </a:extLst>
          </p:cNvPr>
          <p:cNvPicPr>
            <a:picLocks noGrp="1" noChangeAspect="1"/>
          </p:cNvPicPr>
          <p:nvPr>
            <p:ph idx="1"/>
          </p:nvPr>
        </p:nvPicPr>
        <p:blipFill>
          <a:blip r:embed="rId3"/>
          <a:stretch>
            <a:fillRect/>
          </a:stretch>
        </p:blipFill>
        <p:spPr>
          <a:xfrm>
            <a:off x="67109" y="1316737"/>
            <a:ext cx="11999257" cy="5169407"/>
          </a:xfrm>
          <a:prstGeom prst="rect">
            <a:avLst/>
          </a:prstGeom>
        </p:spPr>
      </p:pic>
    </p:spTree>
    <p:extLst>
      <p:ext uri="{BB962C8B-B14F-4D97-AF65-F5344CB8AC3E}">
        <p14:creationId xmlns:p14="http://schemas.microsoft.com/office/powerpoint/2010/main" val="22522709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F5956-A805-DB5C-3F88-F23AD73C8D07}"/>
              </a:ext>
            </a:extLst>
          </p:cNvPr>
          <p:cNvSpPr>
            <a:spLocks noGrp="1"/>
          </p:cNvSpPr>
          <p:nvPr>
            <p:ph type="title"/>
          </p:nvPr>
        </p:nvSpPr>
        <p:spPr>
          <a:xfrm>
            <a:off x="838200" y="121921"/>
            <a:ext cx="10515600" cy="1231391"/>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Calculating total cost as #exposed*costs due to increased probability of VLBW</a:t>
            </a:r>
          </a:p>
        </p:txBody>
      </p:sp>
      <p:sp>
        <p:nvSpPr>
          <p:cNvPr id="3" name="Content Placeholder 2">
            <a:extLst>
              <a:ext uri="{FF2B5EF4-FFF2-40B4-BE49-F238E27FC236}">
                <a16:creationId xmlns:a16="http://schemas.microsoft.com/office/drawing/2014/main" id="{7E2CC8F6-C29E-C5FD-574B-97B87721FAA6}"/>
              </a:ext>
            </a:extLst>
          </p:cNvPr>
          <p:cNvSpPr>
            <a:spLocks noGrp="1"/>
          </p:cNvSpPr>
          <p:nvPr>
            <p:ph idx="1"/>
          </p:nvPr>
        </p:nvSpPr>
        <p:spPr>
          <a:xfrm>
            <a:off x="838200" y="1353312"/>
            <a:ext cx="10515600" cy="4823651"/>
          </a:xfrm>
        </p:spPr>
        <p:txBody>
          <a:bodyPr>
            <a:normAutofit fontScale="92500" lnSpcReduction="10000"/>
          </a:bodyPr>
          <a:lstStyle/>
          <a:p>
            <a:r>
              <a:rPr lang="en-GB" sz="3200" dirty="0">
                <a:effectLst/>
                <a:latin typeface="Times New Roman" panose="02020603050405020304" pitchFamily="18" charset="0"/>
                <a:ea typeface="Times New Roman" panose="02020603050405020304" pitchFamily="18" charset="0"/>
              </a:rPr>
              <a:t>There were 16,506 Virginians whose pregnancies overlapped with the sniper attacks and who lived within 10 miles of a shooting.  </a:t>
            </a:r>
          </a:p>
          <a:p>
            <a:r>
              <a:rPr lang="en-GB" sz="3200" dirty="0">
                <a:effectLst/>
                <a:latin typeface="Times New Roman" panose="02020603050405020304" pitchFamily="18" charset="0"/>
                <a:ea typeface="Times New Roman" panose="02020603050405020304" pitchFamily="18" charset="0"/>
              </a:rPr>
              <a:t>16,506*</a:t>
            </a:r>
            <a:r>
              <a:rPr lang="en-US" sz="3200" dirty="0">
                <a:solidFill>
                  <a:srgbClr val="000000"/>
                </a:solidFill>
                <a:effectLst/>
                <a:latin typeface="Times New Roman" panose="02020603050405020304" pitchFamily="18" charset="0"/>
                <a:ea typeface="Times New Roman" panose="02020603050405020304" pitchFamily="18" charset="0"/>
              </a:rPr>
              <a:t>$940,883=</a:t>
            </a:r>
            <a:r>
              <a:rPr lang="en-GB" sz="3200" dirty="0">
                <a:effectLst/>
                <a:latin typeface="Times New Roman" panose="02020603050405020304" pitchFamily="18" charset="0"/>
                <a:ea typeface="Times New Roman" panose="02020603050405020304" pitchFamily="18" charset="0"/>
              </a:rPr>
              <a:t> $15.5 billion </a:t>
            </a:r>
            <a:r>
              <a:rPr lang="en-GB" sz="3200" dirty="0">
                <a:latin typeface="Times New Roman" panose="02020603050405020304" pitchFamily="18" charset="0"/>
                <a:ea typeface="Times New Roman" panose="02020603050405020304" pitchFamily="18" charset="0"/>
              </a:rPr>
              <a:t>($2023) </a:t>
            </a:r>
            <a:r>
              <a:rPr lang="en-GB" sz="3200" dirty="0">
                <a:effectLst/>
                <a:latin typeface="Times New Roman" panose="02020603050405020304" pitchFamily="18" charset="0"/>
                <a:ea typeface="Times New Roman" panose="02020603050405020304" pitchFamily="18" charset="0"/>
              </a:rPr>
              <a:t>from the increase in very low birthweight attributable to the attacks.</a:t>
            </a:r>
            <a:r>
              <a:rPr lang="en-US" sz="3200" dirty="0">
                <a:effectLst/>
              </a:rPr>
              <a:t> </a:t>
            </a:r>
          </a:p>
          <a:p>
            <a:r>
              <a:rPr lang="en-US" sz="3200" b="1" i="1" dirty="0">
                <a:solidFill>
                  <a:srgbClr val="000000"/>
                </a:solidFill>
                <a:effectLst/>
                <a:latin typeface="Times New Roman" panose="02020603050405020304" pitchFamily="18" charset="0"/>
                <a:ea typeface="Times New Roman" panose="02020603050405020304" pitchFamily="18" charset="0"/>
              </a:rPr>
              <a:t>1,168,120</a:t>
            </a:r>
            <a:r>
              <a:rPr lang="en-US" sz="3200" dirty="0">
                <a:solidFill>
                  <a:srgbClr val="000000"/>
                </a:solidFill>
                <a:effectLst/>
                <a:latin typeface="Times New Roman" panose="02020603050405020304" pitchFamily="18" charset="0"/>
                <a:ea typeface="Times New Roman" panose="02020603050405020304" pitchFamily="18" charset="0"/>
              </a:rPr>
              <a:t> pregnancies coincided with a mass shooting in the same county between 2006 and 2019. </a:t>
            </a:r>
          </a:p>
          <a:p>
            <a:r>
              <a:rPr lang="en-US" sz="3200" dirty="0">
                <a:solidFill>
                  <a:srgbClr val="000000"/>
                </a:solidFill>
                <a:latin typeface="Times New Roman" panose="02020603050405020304" pitchFamily="18" charset="0"/>
                <a:ea typeface="Times New Roman" panose="02020603050405020304" pitchFamily="18" charset="0"/>
              </a:rPr>
              <a:t>1,168,120*83,369~$</a:t>
            </a:r>
            <a:r>
              <a:rPr lang="en-US" sz="3200" dirty="0">
                <a:solidFill>
                  <a:srgbClr val="000000"/>
                </a:solidFill>
                <a:effectLst/>
                <a:latin typeface="Times New Roman" panose="02020603050405020304" pitchFamily="18" charset="0"/>
                <a:ea typeface="Times New Roman" panose="02020603050405020304" pitchFamily="18" charset="0"/>
              </a:rPr>
              <a:t>7 billion per year, or $97.4 billion over the period.  </a:t>
            </a:r>
          </a:p>
          <a:p>
            <a:r>
              <a:rPr lang="en-US" sz="3200" dirty="0">
                <a:solidFill>
                  <a:srgbClr val="000000"/>
                </a:solidFill>
                <a:effectLst/>
                <a:latin typeface="Times New Roman" panose="02020603050405020304" pitchFamily="18" charset="0"/>
                <a:ea typeface="Times New Roman" panose="02020603050405020304" pitchFamily="18" charset="0"/>
              </a:rPr>
              <a:t>These results are based on 113 mass shootings and suggest that each mass shooting costs infants affected in utero at least $862 million dollars.</a:t>
            </a:r>
            <a:endParaRPr lang="en-US" sz="3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1064635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23524-00F2-5786-E0FB-4DF02CE46A00}"/>
              </a:ext>
            </a:extLst>
          </p:cNvPr>
          <p:cNvSpPr>
            <a:spLocks noGrp="1"/>
          </p:cNvSpPr>
          <p:nvPr>
            <p:ph type="title"/>
          </p:nvPr>
        </p:nvSpPr>
        <p:spPr>
          <a:xfrm>
            <a:off x="838200" y="121921"/>
            <a:ext cx="10515600" cy="1024127"/>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These estimates are lower bounds on the impact of gun violence on infants in utero</a:t>
            </a:r>
          </a:p>
        </p:txBody>
      </p:sp>
      <p:sp>
        <p:nvSpPr>
          <p:cNvPr id="3" name="Content Placeholder 2">
            <a:extLst>
              <a:ext uri="{FF2B5EF4-FFF2-40B4-BE49-F238E27FC236}">
                <a16:creationId xmlns:a16="http://schemas.microsoft.com/office/drawing/2014/main" id="{58C2E8FA-B420-ECD1-3E6B-E3BB0DF73A84}"/>
              </a:ext>
            </a:extLst>
          </p:cNvPr>
          <p:cNvSpPr>
            <a:spLocks noGrp="1"/>
          </p:cNvSpPr>
          <p:nvPr>
            <p:ph idx="1"/>
          </p:nvPr>
        </p:nvSpPr>
        <p:spPr>
          <a:xfrm>
            <a:off x="838200" y="1402080"/>
            <a:ext cx="10515600" cy="5242560"/>
          </a:xfrm>
        </p:spPr>
        <p:txBody>
          <a:bodyPr>
            <a:normAutofit fontScale="92500" lnSpcReduction="20000"/>
          </a:bodyPr>
          <a:lstStyle/>
          <a:p>
            <a:r>
              <a:rPr lang="en-GB" sz="3200" dirty="0">
                <a:latin typeface="Times New Roman" panose="02020603050405020304" pitchFamily="18" charset="0"/>
                <a:ea typeface="Times New Roman" panose="02020603050405020304" pitchFamily="18" charset="0"/>
              </a:rPr>
              <a:t>M</a:t>
            </a:r>
            <a:r>
              <a:rPr lang="en-GB" sz="3200" dirty="0">
                <a:effectLst/>
                <a:latin typeface="Times New Roman" panose="02020603050405020304" pitchFamily="18" charset="0"/>
                <a:ea typeface="Times New Roman" panose="02020603050405020304" pitchFamily="18" charset="0"/>
              </a:rPr>
              <a:t>ass shootings make up only </a:t>
            </a:r>
            <a:r>
              <a:rPr lang="en-GB" sz="3200" dirty="0">
                <a:latin typeface="Times New Roman" panose="02020603050405020304" pitchFamily="18" charset="0"/>
                <a:ea typeface="Times New Roman" panose="02020603050405020304" pitchFamily="18" charset="0"/>
              </a:rPr>
              <a:t>1% of </a:t>
            </a:r>
            <a:r>
              <a:rPr lang="en-GB" sz="3200" dirty="0">
                <a:effectLst/>
                <a:latin typeface="Times New Roman" panose="02020603050405020304" pitchFamily="18" charset="0"/>
                <a:ea typeface="Times New Roman" panose="02020603050405020304" pitchFamily="18" charset="0"/>
              </a:rPr>
              <a:t>gun deaths </a:t>
            </a:r>
          </a:p>
          <a:p>
            <a:r>
              <a:rPr lang="en-GB" sz="3200" dirty="0">
                <a:latin typeface="Times New Roman" panose="02020603050405020304" pitchFamily="18" charset="0"/>
                <a:ea typeface="Times New Roman" panose="02020603050405020304" pitchFamily="18" charset="0"/>
              </a:rPr>
              <a:t>We may be understating the impact of gun violence on less educated/younger/minority people, if they have a high level of ambient stress and thus do not react as much to extreme incidents of gun violence</a:t>
            </a:r>
          </a:p>
          <a:p>
            <a:r>
              <a:rPr lang="en-GB" sz="3200" dirty="0">
                <a:effectLst/>
                <a:latin typeface="Times New Roman" panose="02020603050405020304" pitchFamily="18" charset="0"/>
                <a:ea typeface="Times New Roman" panose="02020603050405020304" pitchFamily="18" charset="0"/>
              </a:rPr>
              <a:t>There may be compensatory responses, e.g. increases in prenatal care</a:t>
            </a:r>
          </a:p>
          <a:p>
            <a:r>
              <a:rPr lang="en-US" sz="3200" dirty="0">
                <a:effectLst/>
                <a:latin typeface="Times New Roman" panose="02020603050405020304" pitchFamily="18" charset="0"/>
                <a:ea typeface="Times New Roman" panose="02020603050405020304" pitchFamily="18" charset="0"/>
              </a:rPr>
              <a:t>People in the </a:t>
            </a:r>
            <a:r>
              <a:rPr lang="en-US" sz="3200" dirty="0">
                <a:latin typeface="Times New Roman" panose="02020603050405020304" pitchFamily="18" charset="0"/>
                <a:ea typeface="Times New Roman" panose="02020603050405020304" pitchFamily="18" charset="0"/>
              </a:rPr>
              <a:t>sniper attacks control group (10-50 miles from a shooting) may also have been affected.</a:t>
            </a:r>
          </a:p>
          <a:p>
            <a:r>
              <a:rPr lang="en-US" sz="3200" dirty="0">
                <a:effectLst/>
                <a:latin typeface="Times New Roman" panose="02020603050405020304" pitchFamily="18" charset="0"/>
                <a:ea typeface="Times New Roman" panose="02020603050405020304" pitchFamily="18" charset="0"/>
              </a:rPr>
              <a:t>In the mass shootings analysis, difficulties measuring the precise location and timing of the events in the national data will also cause us to underestimate their effects.  </a:t>
            </a:r>
          </a:p>
          <a:p>
            <a:r>
              <a:rPr lang="en-US" sz="3200" dirty="0">
                <a:effectLst/>
                <a:latin typeface="Times New Roman" panose="02020603050405020304" pitchFamily="18" charset="0"/>
                <a:ea typeface="Times New Roman" panose="02020603050405020304" pitchFamily="18" charset="0"/>
              </a:rPr>
              <a:t>Hence, although large, the estimates presented in this paper are likely to be conservative.</a:t>
            </a:r>
          </a:p>
          <a:p>
            <a:endParaRPr lang="en-US" dirty="0"/>
          </a:p>
        </p:txBody>
      </p:sp>
    </p:spTree>
    <p:extLst>
      <p:ext uri="{BB962C8B-B14F-4D97-AF65-F5344CB8AC3E}">
        <p14:creationId xmlns:p14="http://schemas.microsoft.com/office/powerpoint/2010/main" val="9760685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B30D8-A448-26A9-5B8B-09901A52EB86}"/>
              </a:ext>
            </a:extLst>
          </p:cNvPr>
          <p:cNvSpPr>
            <a:spLocks noGrp="1"/>
          </p:cNvSpPr>
          <p:nvPr>
            <p:ph type="title"/>
          </p:nvPr>
        </p:nvSpPr>
        <p:spPr>
          <a:xfrm>
            <a:off x="838200" y="1"/>
            <a:ext cx="10515600" cy="975360"/>
          </a:xfrm>
        </p:spPr>
        <p:txBody>
          <a:bodyPr>
            <a:normAutofit/>
          </a:bodyPr>
          <a:lstStyle/>
          <a:p>
            <a:pPr algn="ctr"/>
            <a:r>
              <a:rPr lang="en-US" b="1" dirty="0">
                <a:latin typeface="Times New Roman" panose="02020603050405020304" pitchFamily="18" charset="0"/>
                <a:cs typeface="Times New Roman" panose="02020603050405020304" pitchFamily="18" charset="0"/>
              </a:rPr>
              <a:t>Conclusions</a:t>
            </a:r>
          </a:p>
        </p:txBody>
      </p:sp>
      <p:sp>
        <p:nvSpPr>
          <p:cNvPr id="3" name="Content Placeholder 2">
            <a:extLst>
              <a:ext uri="{FF2B5EF4-FFF2-40B4-BE49-F238E27FC236}">
                <a16:creationId xmlns:a16="http://schemas.microsoft.com/office/drawing/2014/main" id="{4C9747B6-9F84-C10E-7DDD-E369C26B6D37}"/>
              </a:ext>
            </a:extLst>
          </p:cNvPr>
          <p:cNvSpPr>
            <a:spLocks noGrp="1"/>
          </p:cNvSpPr>
          <p:nvPr>
            <p:ph idx="1"/>
          </p:nvPr>
        </p:nvSpPr>
        <p:spPr>
          <a:xfrm>
            <a:off x="838200" y="841248"/>
            <a:ext cx="10515600" cy="5754624"/>
          </a:xfrm>
        </p:spPr>
        <p:txBody>
          <a:bodyPr>
            <a:noAutofit/>
          </a:bodyPr>
          <a:lstStyle/>
          <a:p>
            <a:pPr marL="0" marR="0" indent="457200" algn="just">
              <a:lnSpc>
                <a:spcPct val="100000"/>
              </a:lnSpc>
              <a:spcBef>
                <a:spcPts val="0"/>
              </a:spcBef>
              <a:spcAft>
                <a:spcPts val="0"/>
              </a:spcAft>
            </a:pPr>
            <a:r>
              <a:rPr lang="en-GB" sz="3200" dirty="0">
                <a:effectLst/>
                <a:latin typeface="Times New Roman" panose="02020603050405020304" pitchFamily="18" charset="0"/>
                <a:ea typeface="Times New Roman" panose="02020603050405020304" pitchFamily="18" charset="0"/>
              </a:rPr>
              <a:t>We provide new evidence about the impact of gun violence on those who are indirectly exposed – in this case infants exposed </a:t>
            </a:r>
            <a:r>
              <a:rPr lang="en-GB" sz="3200" i="1" dirty="0">
                <a:effectLst/>
                <a:latin typeface="Times New Roman" panose="02020603050405020304" pitchFamily="18" charset="0"/>
                <a:ea typeface="Times New Roman" panose="02020603050405020304" pitchFamily="18" charset="0"/>
              </a:rPr>
              <a:t>in utero</a:t>
            </a:r>
            <a:r>
              <a:rPr lang="en-GB" sz="3200" dirty="0">
                <a:effectLst/>
                <a:latin typeface="Times New Roman" panose="02020603050405020304" pitchFamily="18" charset="0"/>
                <a:ea typeface="Times New Roman" panose="02020603050405020304" pitchFamily="18" charset="0"/>
              </a:rPr>
              <a:t>. </a:t>
            </a:r>
          </a:p>
          <a:p>
            <a:pPr marL="0" marR="0" indent="457200" algn="just">
              <a:lnSpc>
                <a:spcPct val="100000"/>
              </a:lnSpc>
              <a:spcBef>
                <a:spcPts val="0"/>
              </a:spcBef>
              <a:spcAft>
                <a:spcPts val="0"/>
              </a:spcAft>
            </a:pPr>
            <a:r>
              <a:rPr lang="en-GB" sz="3200" dirty="0">
                <a:effectLst/>
                <a:latin typeface="Times New Roman" panose="02020603050405020304" pitchFamily="18" charset="0"/>
                <a:ea typeface="Times New Roman" panose="02020603050405020304" pitchFamily="18" charset="0"/>
              </a:rPr>
              <a:t>The sniper attacks increased very low birthweight and extreme prematurity by ~25%. </a:t>
            </a:r>
            <a:r>
              <a:rPr lang="en-GB" sz="3200" dirty="0">
                <a:latin typeface="Times New Roman" panose="02020603050405020304" pitchFamily="18" charset="0"/>
                <a:ea typeface="Times New Roman" panose="02020603050405020304" pitchFamily="18" charset="0"/>
              </a:rPr>
              <a:t>E</a:t>
            </a:r>
            <a:r>
              <a:rPr lang="en-GB" sz="3200" dirty="0">
                <a:effectLst/>
                <a:latin typeface="Times New Roman" panose="02020603050405020304" pitchFamily="18" charset="0"/>
                <a:ea typeface="Times New Roman" panose="02020603050405020304" pitchFamily="18" charset="0"/>
              </a:rPr>
              <a:t>ffects are largest in the first 6 months of pregnancy (~35-40%). </a:t>
            </a:r>
          </a:p>
          <a:p>
            <a:pPr marL="0" marR="0" indent="457200" algn="just">
              <a:lnSpc>
                <a:spcPct val="100000"/>
              </a:lnSpc>
              <a:spcBef>
                <a:spcPts val="0"/>
              </a:spcBef>
              <a:spcAft>
                <a:spcPts val="0"/>
              </a:spcAft>
            </a:pPr>
            <a:r>
              <a:rPr lang="en-GB" sz="3200" dirty="0">
                <a:latin typeface="Times New Roman" panose="02020603050405020304" pitchFamily="18" charset="0"/>
                <a:ea typeface="Times New Roman" panose="02020603050405020304" pitchFamily="18" charset="0"/>
              </a:rPr>
              <a:t>Mass shootings are estimated to increase these adverse outcomes by 5-6%. </a:t>
            </a:r>
          </a:p>
          <a:p>
            <a:pPr marL="0" marR="0" indent="457200" algn="just">
              <a:lnSpc>
                <a:spcPct val="100000"/>
              </a:lnSpc>
              <a:spcBef>
                <a:spcPts val="0"/>
              </a:spcBef>
              <a:spcAft>
                <a:spcPts val="0"/>
              </a:spcAft>
            </a:pPr>
            <a:r>
              <a:rPr lang="en-GB" sz="3200" dirty="0">
                <a:effectLst/>
                <a:latin typeface="Times New Roman" panose="02020603050405020304" pitchFamily="18" charset="0"/>
                <a:ea typeface="Times New Roman" panose="02020603050405020304" pitchFamily="18" charset="0"/>
              </a:rPr>
              <a:t>A conservative estimate is that </a:t>
            </a:r>
            <a:r>
              <a:rPr lang="en-US" sz="3200" dirty="0">
                <a:effectLst/>
                <a:latin typeface="Times New Roman" panose="02020603050405020304" pitchFamily="18" charset="0"/>
                <a:ea typeface="Times New Roman" panose="02020603050405020304" pitchFamily="18" charset="0"/>
              </a:rPr>
              <a:t>the beltway sniper attacks cost $15.5 billion while mass shootings </a:t>
            </a:r>
            <a:r>
              <a:rPr lang="en-US" sz="3200" dirty="0">
                <a:latin typeface="Times New Roman" panose="02020603050405020304" pitchFamily="18" charset="0"/>
                <a:ea typeface="Times New Roman" panose="02020603050405020304" pitchFamily="18" charset="0"/>
              </a:rPr>
              <a:t>cost </a:t>
            </a:r>
            <a:r>
              <a:rPr lang="en-US" sz="3200" dirty="0">
                <a:effectLst/>
                <a:latin typeface="Times New Roman" panose="02020603050405020304" pitchFamily="18" charset="0"/>
                <a:ea typeface="Times New Roman" panose="02020603050405020304" pitchFamily="18" charset="0"/>
              </a:rPr>
              <a:t>$7 billion annually through the effects on infants in utero.</a:t>
            </a:r>
          </a:p>
        </p:txBody>
      </p:sp>
    </p:spTree>
    <p:extLst>
      <p:ext uri="{BB962C8B-B14F-4D97-AF65-F5344CB8AC3E}">
        <p14:creationId xmlns:p14="http://schemas.microsoft.com/office/powerpoint/2010/main" val="38166943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EC3B7-D2CF-90EA-B132-FB1AB38EE4DA}"/>
              </a:ext>
            </a:extLst>
          </p:cNvPr>
          <p:cNvSpPr>
            <a:spLocks noGrp="1"/>
          </p:cNvSpPr>
          <p:nvPr>
            <p:ph type="title"/>
          </p:nvPr>
        </p:nvSpPr>
        <p:spPr>
          <a:xfrm>
            <a:off x="838200" y="121921"/>
            <a:ext cx="10515600" cy="792479"/>
          </a:xfrm>
        </p:spPr>
        <p:txBody>
          <a:bodyPr/>
          <a:lstStyle/>
          <a:p>
            <a:pPr algn="ctr"/>
            <a:r>
              <a:rPr lang="en-US" b="1" dirty="0">
                <a:latin typeface="Times New Roman" panose="02020603050405020304" pitchFamily="18" charset="0"/>
                <a:cs typeface="Times New Roman" panose="02020603050405020304" pitchFamily="18" charset="0"/>
              </a:rPr>
              <a:t>Policy responses?</a:t>
            </a:r>
            <a:endParaRPr lang="en-US" dirty="0"/>
          </a:p>
        </p:txBody>
      </p:sp>
      <p:sp>
        <p:nvSpPr>
          <p:cNvPr id="3" name="Content Placeholder 2">
            <a:extLst>
              <a:ext uri="{FF2B5EF4-FFF2-40B4-BE49-F238E27FC236}">
                <a16:creationId xmlns:a16="http://schemas.microsoft.com/office/drawing/2014/main" id="{8E235500-CE23-6C6B-2B02-6DA65B070EAF}"/>
              </a:ext>
            </a:extLst>
          </p:cNvPr>
          <p:cNvSpPr>
            <a:spLocks noGrp="1"/>
          </p:cNvSpPr>
          <p:nvPr>
            <p:ph idx="1"/>
          </p:nvPr>
        </p:nvSpPr>
        <p:spPr>
          <a:xfrm>
            <a:off x="838200" y="816864"/>
            <a:ext cx="10515600" cy="5608320"/>
          </a:xfrm>
        </p:spPr>
        <p:txBody>
          <a:bodyPr>
            <a:noAutofit/>
          </a:bodyPr>
          <a:lstStyle/>
          <a:p>
            <a:pPr marL="0" marR="0" indent="457200" algn="just">
              <a:lnSpc>
                <a:spcPct val="100000"/>
              </a:lnSpc>
              <a:spcBef>
                <a:spcPts val="0"/>
              </a:spcBef>
              <a:spcAft>
                <a:spcPts val="0"/>
              </a:spcAft>
            </a:pPr>
            <a:r>
              <a:rPr lang="en-US" sz="3200" dirty="0">
                <a:effectLst/>
                <a:latin typeface="Times New Roman" panose="02020603050405020304" pitchFamily="18" charset="0"/>
                <a:ea typeface="Times New Roman" panose="02020603050405020304" pitchFamily="18" charset="0"/>
              </a:rPr>
              <a:t>The surest wa</a:t>
            </a:r>
            <a:r>
              <a:rPr lang="en-US" sz="3200" dirty="0">
                <a:latin typeface="Times New Roman" panose="02020603050405020304" pitchFamily="18" charset="0"/>
                <a:ea typeface="Times New Roman" panose="02020603050405020304" pitchFamily="18" charset="0"/>
              </a:rPr>
              <a:t>y to reduce the cost would be to stop the violence, but this has proven difficult.</a:t>
            </a:r>
          </a:p>
          <a:p>
            <a:pPr marL="0" marR="0" indent="457200" algn="just">
              <a:lnSpc>
                <a:spcPct val="100000"/>
              </a:lnSpc>
              <a:spcBef>
                <a:spcPts val="0"/>
              </a:spcBef>
              <a:spcAft>
                <a:spcPts val="0"/>
              </a:spcAft>
            </a:pPr>
            <a:r>
              <a:rPr lang="en-US" sz="3200" dirty="0">
                <a:solidFill>
                  <a:srgbClr val="0F0F0F"/>
                </a:solidFill>
                <a:effectLst/>
                <a:latin typeface="Times New Roman" panose="02020603050405020304" pitchFamily="18" charset="0"/>
                <a:ea typeface="Times New Roman" panose="02020603050405020304" pitchFamily="18" charset="0"/>
              </a:rPr>
              <a:t>Results imply that </a:t>
            </a:r>
            <a:r>
              <a:rPr lang="en-US" sz="3200" dirty="0">
                <a:solidFill>
                  <a:srgbClr val="0F0F0F"/>
                </a:solidFill>
                <a:latin typeface="Times New Roman" panose="02020603050405020304" pitchFamily="18" charset="0"/>
                <a:ea typeface="Times New Roman" panose="02020603050405020304" pitchFamily="18" charset="0"/>
              </a:rPr>
              <a:t>people who are expecting should be included in counselling services offered after these incidents.</a:t>
            </a:r>
          </a:p>
          <a:p>
            <a:pPr marL="0" marR="0" indent="457200" algn="just">
              <a:lnSpc>
                <a:spcPct val="100000"/>
              </a:lnSpc>
              <a:spcBef>
                <a:spcPts val="0"/>
              </a:spcBef>
              <a:spcAft>
                <a:spcPts val="0"/>
              </a:spcAft>
            </a:pPr>
            <a:r>
              <a:rPr lang="en-US" sz="3200" dirty="0">
                <a:solidFill>
                  <a:srgbClr val="0F0F0F"/>
                </a:solidFill>
                <a:latin typeface="Times New Roman" panose="02020603050405020304" pitchFamily="18" charset="0"/>
                <a:ea typeface="Times New Roman" panose="02020603050405020304" pitchFamily="18" charset="0"/>
              </a:rPr>
              <a:t>The</a:t>
            </a:r>
            <a:r>
              <a:rPr lang="en-US" sz="3200" dirty="0">
                <a:effectLst/>
                <a:latin typeface="Times New Roman" panose="02020603050405020304" pitchFamily="18" charset="0"/>
                <a:ea typeface="Book Antiqua" panose="02040602050305030304" pitchFamily="18" charset="0"/>
                <a:cs typeface="Book Antiqua" panose="02040602050305030304" pitchFamily="18" charset="0"/>
              </a:rPr>
              <a:t> U.S. Preventive Services Task Force, recently recommended that all adults 19-64 be screened for anxiety disorders </a:t>
            </a:r>
            <a:r>
              <a:rPr lang="en-US" sz="3200" dirty="0">
                <a:latin typeface="Times New Roman" panose="02020603050405020304" pitchFamily="18" charset="0"/>
                <a:ea typeface="Book Antiqua" panose="02040602050305030304" pitchFamily="18" charset="0"/>
                <a:cs typeface="Book Antiqua" panose="02040602050305030304" pitchFamily="18" charset="0"/>
              </a:rPr>
              <a:t>and </a:t>
            </a:r>
            <a:r>
              <a:rPr lang="en-US" sz="3200" dirty="0">
                <a:effectLst/>
                <a:latin typeface="Times New Roman" panose="02020603050405020304" pitchFamily="18" charset="0"/>
                <a:ea typeface="Book Antiqua" panose="02040602050305030304" pitchFamily="18" charset="0"/>
                <a:cs typeface="Book Antiqua" panose="02040602050305030304" pitchFamily="18" charset="0"/>
              </a:rPr>
              <a:t>major depressive disorder (O’Connor et al., 2023). </a:t>
            </a:r>
          </a:p>
          <a:p>
            <a:pPr marL="0" marR="0" indent="457200" algn="just">
              <a:lnSpc>
                <a:spcPct val="100000"/>
              </a:lnSpc>
              <a:spcBef>
                <a:spcPts val="0"/>
              </a:spcBef>
              <a:spcAft>
                <a:spcPts val="0"/>
              </a:spcAft>
            </a:pPr>
            <a:r>
              <a:rPr lang="en-US" sz="3200" dirty="0">
                <a:effectLst/>
                <a:latin typeface="Times New Roman" panose="02020603050405020304" pitchFamily="18" charset="0"/>
                <a:ea typeface="Book Antiqua" panose="02040602050305030304" pitchFamily="18" charset="0"/>
                <a:cs typeface="Book Antiqua" panose="02040602050305030304" pitchFamily="18" charset="0"/>
              </a:rPr>
              <a:t>These recommendations also extend to pregnant and postpartum adults.  If they were widely followed, they might help to mitigate the toll.</a:t>
            </a:r>
            <a:endParaRPr lang="en-US" sz="3200" dirty="0"/>
          </a:p>
        </p:txBody>
      </p:sp>
    </p:spTree>
    <p:extLst>
      <p:ext uri="{BB962C8B-B14F-4D97-AF65-F5344CB8AC3E}">
        <p14:creationId xmlns:p14="http://schemas.microsoft.com/office/powerpoint/2010/main" val="32132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7399-D6E2-8D76-AE02-CAB3918D3A56}"/>
              </a:ext>
            </a:extLst>
          </p:cNvPr>
          <p:cNvSpPr>
            <a:spLocks noGrp="1"/>
          </p:cNvSpPr>
          <p:nvPr>
            <p:ph type="title"/>
          </p:nvPr>
        </p:nvSpPr>
        <p:spPr>
          <a:xfrm>
            <a:off x="838200" y="171451"/>
            <a:ext cx="10515600" cy="1114424"/>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Background: Health at Birth Predicts Outcomes</a:t>
            </a:r>
          </a:p>
        </p:txBody>
      </p:sp>
      <p:sp>
        <p:nvSpPr>
          <p:cNvPr id="3" name="Content Placeholder 2">
            <a:extLst>
              <a:ext uri="{FF2B5EF4-FFF2-40B4-BE49-F238E27FC236}">
                <a16:creationId xmlns:a16="http://schemas.microsoft.com/office/drawing/2014/main" id="{5A07CC08-4386-10BB-3149-5D505694AC01}"/>
              </a:ext>
            </a:extLst>
          </p:cNvPr>
          <p:cNvSpPr>
            <a:spLocks noGrp="1"/>
          </p:cNvSpPr>
          <p:nvPr>
            <p:ph idx="1"/>
          </p:nvPr>
        </p:nvSpPr>
        <p:spPr>
          <a:xfrm>
            <a:off x="838200" y="1285875"/>
            <a:ext cx="10515600" cy="4891088"/>
          </a:xfrm>
        </p:spPr>
        <p:txBody>
          <a:bodyPr>
            <a:noAutofit/>
          </a:bodyPr>
          <a:lstStyle/>
          <a:p>
            <a:pPr marL="0" marR="0" indent="0" algn="just">
              <a:lnSpc>
                <a:spcPct val="120000"/>
              </a:lnSpc>
              <a:spcBef>
                <a:spcPts val="0"/>
              </a:spcBef>
              <a:spcAft>
                <a:spcPts val="0"/>
              </a:spcAft>
              <a:buNone/>
            </a:pPr>
            <a:r>
              <a:rPr lang="en-US" sz="3600" dirty="0">
                <a:solidFill>
                  <a:srgbClr val="000000"/>
                </a:solidFill>
                <a:effectLst/>
                <a:latin typeface="Times New Roman" panose="02020603050405020304" pitchFamily="18" charset="0"/>
                <a:ea typeface="Times New Roman" panose="02020603050405020304" pitchFamily="18" charset="0"/>
              </a:rPr>
              <a:t>Low</a:t>
            </a:r>
            <a:r>
              <a:rPr lang="en-US" sz="3600" dirty="0">
                <a:effectLst/>
                <a:latin typeface="Times New Roman" panose="02020603050405020304" pitchFamily="18" charset="0"/>
                <a:ea typeface="Times New Roman" panose="02020603050405020304" pitchFamily="18" charset="0"/>
              </a:rPr>
              <a:t> birthweight and prematurity lead to: </a:t>
            </a:r>
          </a:p>
          <a:p>
            <a:pPr marL="0" marR="0" indent="0" algn="just">
              <a:lnSpc>
                <a:spcPct val="120000"/>
              </a:lnSpc>
              <a:spcBef>
                <a:spcPts val="0"/>
              </a:spcBef>
              <a:spcAft>
                <a:spcPts val="0"/>
              </a:spcAft>
              <a:buNone/>
            </a:pPr>
            <a:r>
              <a:rPr lang="en-US" sz="3600" dirty="0">
                <a:effectLst/>
                <a:latin typeface="Times New Roman" panose="02020603050405020304" pitchFamily="18" charset="0"/>
                <a:ea typeface="Times New Roman" panose="02020603050405020304" pitchFamily="18" charset="0"/>
              </a:rPr>
              <a:t>- higher risk of death and morbidity </a:t>
            </a:r>
          </a:p>
          <a:p>
            <a:pPr marL="0" marR="0" indent="0" algn="just">
              <a:lnSpc>
                <a:spcPct val="120000"/>
              </a:lnSpc>
              <a:spcBef>
                <a:spcPts val="0"/>
              </a:spcBef>
              <a:spcAft>
                <a:spcPts val="0"/>
              </a:spcAft>
              <a:buNone/>
            </a:pPr>
            <a:r>
              <a:rPr lang="en-US" sz="3600" dirty="0">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poorer cognitive development</a:t>
            </a:r>
          </a:p>
          <a:p>
            <a:pPr marL="0" marR="0" indent="0" algn="just">
              <a:lnSpc>
                <a:spcPct val="120000"/>
              </a:lnSpc>
              <a:spcBef>
                <a:spcPts val="0"/>
              </a:spcBef>
              <a:spcAft>
                <a:spcPts val="0"/>
              </a:spcAft>
              <a:buNone/>
            </a:pPr>
            <a:r>
              <a:rPr lang="en-US" sz="3600" dirty="0">
                <a:latin typeface="Times New Roman" panose="02020603050405020304" pitchFamily="18" charset="0"/>
                <a:ea typeface="Times New Roman" panose="02020603050405020304" pitchFamily="18" charset="0"/>
              </a:rPr>
              <a:t>- lower </a:t>
            </a:r>
            <a:r>
              <a:rPr lang="en-US" sz="3600" dirty="0">
                <a:effectLst/>
                <a:latin typeface="Times New Roman" panose="02020603050405020304" pitchFamily="18" charset="0"/>
                <a:ea typeface="Times New Roman" panose="02020603050405020304" pitchFamily="18" charset="0"/>
              </a:rPr>
              <a:t>educational attainment </a:t>
            </a:r>
          </a:p>
          <a:p>
            <a:pPr marL="0" marR="0" indent="0" algn="just">
              <a:lnSpc>
                <a:spcPct val="120000"/>
              </a:lnSpc>
              <a:spcBef>
                <a:spcPts val="0"/>
              </a:spcBef>
              <a:spcAft>
                <a:spcPts val="0"/>
              </a:spcAft>
              <a:buNone/>
            </a:pPr>
            <a:r>
              <a:rPr lang="en-US" sz="3600" dirty="0">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lower future employment and earnings </a:t>
            </a:r>
          </a:p>
          <a:p>
            <a:pPr marL="0" marR="0" indent="0" algn="just">
              <a:lnSpc>
                <a:spcPct val="120000"/>
              </a:lnSpc>
              <a:spcBef>
                <a:spcPts val="0"/>
              </a:spcBef>
              <a:spcAft>
                <a:spcPts val="0"/>
              </a:spcAft>
              <a:buNone/>
            </a:pPr>
            <a:r>
              <a:rPr lang="en-US" sz="3600" dirty="0">
                <a:effectLst/>
                <a:latin typeface="Times New Roman" panose="02020603050405020304" pitchFamily="18" charset="0"/>
                <a:ea typeface="Times New Roman" panose="02020603050405020304" pitchFamily="18" charset="0"/>
              </a:rPr>
              <a:t>(e.g., Black et al., 2007; Currie and Moretti, 2007; </a:t>
            </a:r>
            <a:r>
              <a:rPr lang="en-US" sz="3600" dirty="0" err="1">
                <a:solidFill>
                  <a:srgbClr val="000000"/>
                </a:solidFill>
                <a:effectLst/>
                <a:latin typeface="Times New Roman" panose="02020603050405020304" pitchFamily="18" charset="0"/>
                <a:ea typeface="Times New Roman" panose="02020603050405020304" pitchFamily="18" charset="0"/>
              </a:rPr>
              <a:t>Oreopoulos</a:t>
            </a:r>
            <a:r>
              <a:rPr lang="en-US" sz="3600" dirty="0">
                <a:solidFill>
                  <a:srgbClr val="000000"/>
                </a:solidFill>
                <a:effectLst/>
                <a:latin typeface="Times New Roman" panose="02020603050405020304" pitchFamily="18" charset="0"/>
                <a:ea typeface="Times New Roman" panose="02020603050405020304" pitchFamily="18" charset="0"/>
              </a:rPr>
              <a:t> et al., 2008; </a:t>
            </a:r>
            <a:r>
              <a:rPr lang="en-US" sz="3600" dirty="0">
                <a:effectLst/>
                <a:latin typeface="Times New Roman" panose="02020603050405020304" pitchFamily="18" charset="0"/>
                <a:ea typeface="Times New Roman" panose="02020603050405020304" pitchFamily="18" charset="0"/>
              </a:rPr>
              <a:t>Currie et al., 2010; </a:t>
            </a:r>
            <a:r>
              <a:rPr lang="en-US" sz="3600" dirty="0" err="1">
                <a:solidFill>
                  <a:srgbClr val="000000"/>
                </a:solidFill>
                <a:effectLst/>
                <a:latin typeface="Times New Roman" panose="02020603050405020304" pitchFamily="18" charset="0"/>
                <a:ea typeface="Times New Roman" panose="02020603050405020304" pitchFamily="18" charset="0"/>
              </a:rPr>
              <a:t>Figlio</a:t>
            </a:r>
            <a:r>
              <a:rPr lang="en-US" sz="3600" dirty="0">
                <a:solidFill>
                  <a:srgbClr val="000000"/>
                </a:solidFill>
                <a:effectLst/>
                <a:latin typeface="Times New Roman" panose="02020603050405020304" pitchFamily="18" charset="0"/>
                <a:ea typeface="Times New Roman" panose="02020603050405020304" pitchFamily="18" charset="0"/>
              </a:rPr>
              <a:t> et al. 2014)</a:t>
            </a:r>
            <a:endParaRPr lang="en-US" sz="3600" dirty="0"/>
          </a:p>
        </p:txBody>
      </p:sp>
    </p:spTree>
    <p:extLst>
      <p:ext uri="{BB962C8B-B14F-4D97-AF65-F5344CB8AC3E}">
        <p14:creationId xmlns:p14="http://schemas.microsoft.com/office/powerpoint/2010/main" val="176888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8A17-C37B-0F80-FC03-C6E9FA0777E9}"/>
              </a:ext>
            </a:extLst>
          </p:cNvPr>
          <p:cNvSpPr>
            <a:spLocks noGrp="1"/>
          </p:cNvSpPr>
          <p:nvPr>
            <p:ph type="title"/>
          </p:nvPr>
        </p:nvSpPr>
        <p:spPr>
          <a:xfrm>
            <a:off x="838200" y="1"/>
            <a:ext cx="10515600" cy="1060704"/>
          </a:xfrm>
        </p:spPr>
        <p:txBody>
          <a:bodyPr/>
          <a:lstStyle/>
          <a:p>
            <a:pPr algn="ctr"/>
            <a:r>
              <a:rPr lang="en-US" b="1" dirty="0">
                <a:latin typeface="Times New Roman" panose="02020603050405020304" pitchFamily="18" charset="0"/>
                <a:cs typeface="Times New Roman" panose="02020603050405020304" pitchFamily="18" charset="0"/>
              </a:rPr>
              <a:t>Background: Studies closest to ours are -</a:t>
            </a:r>
          </a:p>
        </p:txBody>
      </p:sp>
      <p:sp>
        <p:nvSpPr>
          <p:cNvPr id="3" name="Content Placeholder 2">
            <a:extLst>
              <a:ext uri="{FF2B5EF4-FFF2-40B4-BE49-F238E27FC236}">
                <a16:creationId xmlns:a16="http://schemas.microsoft.com/office/drawing/2014/main" id="{847A49B0-DC81-F636-2CE5-36A280C4ABA8}"/>
              </a:ext>
            </a:extLst>
          </p:cNvPr>
          <p:cNvSpPr>
            <a:spLocks noGrp="1"/>
          </p:cNvSpPr>
          <p:nvPr>
            <p:ph idx="1"/>
          </p:nvPr>
        </p:nvSpPr>
        <p:spPr>
          <a:xfrm>
            <a:off x="838200" y="890016"/>
            <a:ext cx="10515600" cy="5602859"/>
          </a:xfrm>
        </p:spPr>
        <p:txBody>
          <a:bodyPr>
            <a:normAutofit lnSpcReduction="10000"/>
          </a:bodyPr>
          <a:lstStyle/>
          <a:p>
            <a:pPr marL="0" marR="0" indent="457200" algn="just">
              <a:lnSpc>
                <a:spcPct val="120000"/>
              </a:lnSpc>
              <a:spcBef>
                <a:spcPts val="0"/>
              </a:spcBef>
              <a:spcAft>
                <a:spcPts val="0"/>
              </a:spcAft>
            </a:pPr>
            <a:r>
              <a:rPr lang="en-US" sz="3200" dirty="0" err="1">
                <a:effectLst/>
                <a:latin typeface="Times New Roman" panose="02020603050405020304" pitchFamily="18" charset="0"/>
                <a:ea typeface="Times New Roman" panose="02020603050405020304" pitchFamily="18" charset="0"/>
              </a:rPr>
              <a:t>Torche</a:t>
            </a:r>
            <a:r>
              <a:rPr lang="en-US" sz="3200" dirty="0">
                <a:effectLst/>
                <a:latin typeface="Times New Roman" panose="02020603050405020304" pitchFamily="18" charset="0"/>
                <a:ea typeface="Times New Roman" panose="02020603050405020304" pitchFamily="18" charset="0"/>
              </a:rPr>
              <a:t> and Villareal (2014). Monthly municipal-level Mexican data 2008-2010.  In models with municipal FE, exposure to more homicides in the 1</a:t>
            </a:r>
            <a:r>
              <a:rPr lang="en-US" sz="3200" baseline="30000" dirty="0">
                <a:effectLst/>
                <a:latin typeface="Times New Roman" panose="02020603050405020304" pitchFamily="18" charset="0"/>
                <a:ea typeface="Times New Roman" panose="02020603050405020304" pitchFamily="18" charset="0"/>
              </a:rPr>
              <a:t>st</a:t>
            </a:r>
            <a:r>
              <a:rPr lang="en-US" sz="3200" dirty="0">
                <a:effectLst/>
                <a:latin typeface="Times New Roman" panose="02020603050405020304" pitchFamily="18" charset="0"/>
                <a:ea typeface="Times New Roman" panose="02020603050405020304" pitchFamily="18" charset="0"/>
              </a:rPr>
              <a:t> trimester </a:t>
            </a:r>
            <a:r>
              <a:rPr lang="en-US" sz="3200" dirty="0">
                <a:effectLst/>
                <a:latin typeface="Times New Roman" panose="02020603050405020304" pitchFamily="18" charset="0"/>
                <a:ea typeface="Calibri" panose="020F0502020204030204" pitchFamily="34" charset="0"/>
              </a:rPr>
              <a:t>estimated to increase birthweight. Compensating behaviors? (e.g. increased prenatal care). Changes in population composition?  </a:t>
            </a:r>
          </a:p>
          <a:p>
            <a:pPr marL="0" marR="0" indent="457200" algn="just">
              <a:lnSpc>
                <a:spcPct val="120000"/>
              </a:lnSpc>
              <a:spcBef>
                <a:spcPts val="0"/>
              </a:spcBef>
              <a:spcAft>
                <a:spcPts val="0"/>
              </a:spcAft>
            </a:pPr>
            <a:r>
              <a:rPr lang="en-US" sz="3200" dirty="0" err="1">
                <a:effectLst/>
                <a:latin typeface="Times New Roman" panose="02020603050405020304" pitchFamily="18" charset="0"/>
                <a:ea typeface="Calibri" panose="020F0502020204030204" pitchFamily="34" charset="0"/>
              </a:rPr>
              <a:t>Goin</a:t>
            </a:r>
            <a:r>
              <a:rPr lang="en-US" sz="3200" dirty="0">
                <a:effectLst/>
                <a:latin typeface="Times New Roman" panose="02020603050405020304" pitchFamily="18" charset="0"/>
                <a:ea typeface="Calibri" panose="020F0502020204030204" pitchFamily="34" charset="0"/>
              </a:rPr>
              <a:t> et al. (2020) match CA neighborhoods with differing levels of firearm violence. </a:t>
            </a:r>
            <a:r>
              <a:rPr lang="en-US" sz="3200" dirty="0">
                <a:latin typeface="Times New Roman" panose="02020603050405020304" pitchFamily="18" charset="0"/>
                <a:ea typeface="Calibri" panose="020F0502020204030204" pitchFamily="34" charset="0"/>
              </a:rPr>
              <a:t>H</a:t>
            </a:r>
            <a:r>
              <a:rPr lang="en-US" sz="3200" dirty="0">
                <a:effectLst/>
                <a:latin typeface="Times New Roman" panose="02020603050405020304" pitchFamily="18" charset="0"/>
                <a:ea typeface="Calibri" panose="020F0502020204030204" pitchFamily="34" charset="0"/>
              </a:rPr>
              <a:t>igher firearm violence increases risk of preterm delivery. </a:t>
            </a:r>
            <a:r>
              <a:rPr lang="en-US" sz="3200" dirty="0">
                <a:latin typeface="Times New Roman" panose="02020603050405020304" pitchFamily="18" charset="0"/>
                <a:ea typeface="Calibri" panose="020F0502020204030204" pitchFamily="34" charset="0"/>
              </a:rPr>
              <a:t>U</a:t>
            </a:r>
            <a:r>
              <a:rPr lang="en-US" sz="3200" dirty="0">
                <a:effectLst/>
                <a:latin typeface="Times New Roman" panose="02020603050405020304" pitchFamily="18" charset="0"/>
                <a:ea typeface="Calibri" panose="020F0502020204030204" pitchFamily="34" charset="0"/>
              </a:rPr>
              <a:t>nobserved characteristics of neighborhoods </a:t>
            </a:r>
            <a:r>
              <a:rPr lang="en-US" sz="3200" dirty="0">
                <a:latin typeface="Times New Roman" panose="02020603050405020304" pitchFamily="18" charset="0"/>
                <a:ea typeface="Calibri" panose="020F0502020204030204" pitchFamily="34" charset="0"/>
              </a:rPr>
              <a:t>may be </a:t>
            </a:r>
            <a:r>
              <a:rPr lang="en-US" sz="3200" dirty="0">
                <a:effectLst/>
                <a:latin typeface="Times New Roman" panose="02020603050405020304" pitchFamily="18" charset="0"/>
                <a:ea typeface="Calibri" panose="020F0502020204030204" pitchFamily="34" charset="0"/>
              </a:rPr>
              <a:t>associated both with more violence and poorer birth outcomes.</a:t>
            </a:r>
            <a:endParaRPr lang="en-US" sz="3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658762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95B09-ED1B-D3CA-D206-190F7AE76636}"/>
              </a:ext>
            </a:extLst>
          </p:cNvPr>
          <p:cNvSpPr>
            <a:spLocks noGrp="1"/>
          </p:cNvSpPr>
          <p:nvPr>
            <p:ph type="title"/>
          </p:nvPr>
        </p:nvSpPr>
        <p:spPr>
          <a:xfrm>
            <a:off x="838200" y="85345"/>
            <a:ext cx="10515600" cy="1121663"/>
          </a:xfrm>
        </p:spPr>
        <p:txBody>
          <a:bodyPr>
            <a:normAutofit fontScale="90000"/>
          </a:bodyPr>
          <a:lstStyle/>
          <a:p>
            <a:pPr algn="ctr"/>
            <a:r>
              <a:rPr lang="en-US" sz="3600" b="1" dirty="0">
                <a:latin typeface="Times New Roman" panose="02020603050405020304" pitchFamily="18" charset="0"/>
                <a:cs typeface="Times New Roman" panose="02020603050405020304" pitchFamily="18" charset="0"/>
              </a:rPr>
              <a:t>We rely on two complementary strategies to isolate the effects of exposure to firearm violence on infants in utero</a:t>
            </a:r>
          </a:p>
        </p:txBody>
      </p:sp>
      <p:sp>
        <p:nvSpPr>
          <p:cNvPr id="3" name="Content Placeholder 2">
            <a:extLst>
              <a:ext uri="{FF2B5EF4-FFF2-40B4-BE49-F238E27FC236}">
                <a16:creationId xmlns:a16="http://schemas.microsoft.com/office/drawing/2014/main" id="{07F44801-2810-99F4-66E7-DD989275DE60}"/>
              </a:ext>
            </a:extLst>
          </p:cNvPr>
          <p:cNvSpPr>
            <a:spLocks noGrp="1"/>
          </p:cNvSpPr>
          <p:nvPr>
            <p:ph idx="1"/>
          </p:nvPr>
        </p:nvSpPr>
        <p:spPr>
          <a:xfrm>
            <a:off x="838200" y="1341120"/>
            <a:ext cx="10515600" cy="4835843"/>
          </a:xfrm>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1) Case study of the ”Beltway sniper” </a:t>
            </a:r>
          </a:p>
          <a:p>
            <a:pPr marL="0" indent="0">
              <a:buNone/>
            </a:pPr>
            <a:r>
              <a:rPr lang="en-US" dirty="0">
                <a:latin typeface="Times New Roman" panose="02020603050405020304" pitchFamily="18" charset="0"/>
                <a:cs typeface="Times New Roman" panose="02020603050405020304" pitchFamily="18" charset="0"/>
              </a:rPr>
              <a:t>attacks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October 2 – 24, 2002</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13 victims (10 fatalities)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Intense media coverage</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Affected behavior:</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School closings</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People avoiding public spaces</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Zigzagging</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Snipers captured on October 24</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2002.</a:t>
            </a:r>
          </a:p>
          <a:p>
            <a:pPr marL="0" indent="0">
              <a:buNone/>
            </a:pPr>
            <a:r>
              <a:rPr lang="en-US" dirty="0">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10BC3EFC-282A-1008-6B63-83E563325920}"/>
              </a:ext>
            </a:extLst>
          </p:cNvPr>
          <p:cNvPicPr>
            <a:picLocks noChangeAspect="1"/>
          </p:cNvPicPr>
          <p:nvPr/>
        </p:nvPicPr>
        <p:blipFill>
          <a:blip r:embed="rId2"/>
          <a:stretch>
            <a:fillRect/>
          </a:stretch>
        </p:blipFill>
        <p:spPr>
          <a:xfrm>
            <a:off x="7580377" y="1426463"/>
            <a:ext cx="3773424" cy="5214185"/>
          </a:xfrm>
          <a:prstGeom prst="rect">
            <a:avLst/>
          </a:prstGeom>
        </p:spPr>
      </p:pic>
    </p:spTree>
    <p:extLst>
      <p:ext uri="{BB962C8B-B14F-4D97-AF65-F5344CB8AC3E}">
        <p14:creationId xmlns:p14="http://schemas.microsoft.com/office/powerpoint/2010/main" val="85776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6002</TotalTime>
  <Words>4244</Words>
  <Application>Microsoft Macintosh PowerPoint</Application>
  <PresentationFormat>Widescreen</PresentationFormat>
  <Paragraphs>280</Paragraphs>
  <Slides>64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Calibri</vt:lpstr>
      <vt:lpstr>Calibri Light</vt:lpstr>
      <vt:lpstr>Cambria Math</vt:lpstr>
      <vt:lpstr>Helvetica</vt:lpstr>
      <vt:lpstr>Times New Roman</vt:lpstr>
      <vt:lpstr>Office Theme</vt:lpstr>
      <vt:lpstr>The Hidden Cost of Firearm Violence on Infants in Utero </vt:lpstr>
      <vt:lpstr>Motivation: A U.S. Epidemic of Gun Violence</vt:lpstr>
      <vt:lpstr>Roadmap</vt:lpstr>
      <vt:lpstr>Background: We contribute to a small literature about the effects of gun violence on those who are not directly victimized </vt:lpstr>
      <vt:lpstr>Background: The medical literature shows that stress during pregnancy can have negative effects on infant health</vt:lpstr>
      <vt:lpstr>Background: Stress during pregnancy can harm infant health</vt:lpstr>
      <vt:lpstr>Background: Health at Birth Predicts Outcomes</vt:lpstr>
      <vt:lpstr>Background: Studies closest to ours are -</vt:lpstr>
      <vt:lpstr>We rely on two complementary strategies to isolate the effects of exposure to firearm violence on infants in utero</vt:lpstr>
      <vt:lpstr>PowerPoint Presentation</vt:lpstr>
      <vt:lpstr>PowerPoint Presentation</vt:lpstr>
      <vt:lpstr>Second strategy is an analysis of counties with mass shootings </vt:lpstr>
      <vt:lpstr>Data sources for mass shootings</vt:lpstr>
      <vt:lpstr>PowerPoint Presentation</vt:lpstr>
      <vt:lpstr>We focus on counties that ever had an attack and rely on timing</vt:lpstr>
      <vt:lpstr>Data from Vital Statistics Natality Files</vt:lpstr>
      <vt:lpstr>In what sense are the analyses complementary?</vt:lpstr>
      <vt:lpstr>PowerPoint Presentation</vt:lpstr>
      <vt:lpstr>Check for selection into the birth sample: VA</vt:lpstr>
      <vt:lpstr>Balancing tests: Sniper Attacks</vt:lpstr>
      <vt:lpstr>National  Sample: Counties that ever experienced a mass shooting vs. others</vt:lpstr>
      <vt:lpstr>National  Sample: Counties that ever experienced a mass shooting vs. others</vt:lpstr>
      <vt:lpstr>National  Sample</vt:lpstr>
      <vt:lpstr>Check for selection into the birth sample: U.S.</vt:lpstr>
      <vt:lpstr>Balancing Tests, Mass Shootings Sample</vt:lpstr>
      <vt:lpstr>Event Studies</vt:lpstr>
      <vt:lpstr>Event studies for Birthweight&lt;1500g, VA</vt:lpstr>
      <vt:lpstr>Event studies for &lt; 32 weeks gestation, VA</vt:lpstr>
      <vt:lpstr>Using a longer pre-period, VA</vt:lpstr>
      <vt:lpstr>Adding the Post Sniper Shooting Period, VA  </vt:lpstr>
      <vt:lpstr>Event Studies, National Data </vt:lpstr>
      <vt:lpstr>Difference-in-Difference Models</vt:lpstr>
      <vt:lpstr>PowerPoint Presentation</vt:lpstr>
      <vt:lpstr>PowerPoint Presentation</vt:lpstr>
      <vt:lpstr>Including  leads</vt:lpstr>
      <vt:lpstr>PowerPoint Presentation</vt:lpstr>
      <vt:lpstr>PowerPoint Presentation</vt:lpstr>
      <vt:lpstr>Consider two indices of birth outcomes</vt:lpstr>
      <vt:lpstr>Event studies for indices of birth outcomes, VA</vt:lpstr>
      <vt:lpstr>Including a broader range of birth outcomes in an index</vt:lpstr>
      <vt:lpstr>Borusyak et al. (2023) estimates for mass shooting effects</vt:lpstr>
      <vt:lpstr>PowerPoint Presentation</vt:lpstr>
      <vt:lpstr>Effect of mass shootings on indices of birth outcomes</vt:lpstr>
      <vt:lpstr>Do overall effects mask heterogeneous impacts?</vt:lpstr>
      <vt:lpstr>Different effects by education  (sniper attacks)</vt:lpstr>
      <vt:lpstr>Different effects by education  (mass shootings)</vt:lpstr>
      <vt:lpstr>Different effects by maternal age  (sniper attacks)</vt:lpstr>
      <vt:lpstr>Different effects by maternal age  (mass shootings)</vt:lpstr>
      <vt:lpstr>Different effects by race  (sniper attacks)</vt:lpstr>
      <vt:lpstr>Different effects by race  (mass shootings)</vt:lpstr>
      <vt:lpstr>Behavioral responses to sniper attacks?</vt:lpstr>
      <vt:lpstr>Behavioral responses to mass shootings</vt:lpstr>
      <vt:lpstr>“Placebo” checks</vt:lpstr>
      <vt:lpstr>Placebo: Oct. 2-23 in alternative years</vt:lpstr>
      <vt:lpstr>Placebo: Treating each 22-day period as a treated interval</vt:lpstr>
      <vt:lpstr>Placebo estimates for VLBW by 1, 2, 3rd trimester</vt:lpstr>
      <vt:lpstr>Placebo estimates for very premature by 1, 2, 3rd trimester</vt:lpstr>
      <vt:lpstr>Robustness to definition of treatments  and controls</vt:lpstr>
      <vt:lpstr>Additional Robustness</vt:lpstr>
      <vt:lpstr>Costs of very low birth weight and increased probability of VLBW due to gun violence</vt:lpstr>
      <vt:lpstr>Calculating total cost as #exposed*costs due to increased probability of VLBW</vt:lpstr>
      <vt:lpstr>These estimates are lower bounds on the impact of gun violence on infants in utero</vt:lpstr>
      <vt:lpstr>Conclusions</vt:lpstr>
      <vt:lpstr>Policy responses?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Hidden Cost of Firearm Violence on Pregnant Women and Their Infants </dc:title>
  <dc:creator>Janet M. Currie</dc:creator>
  <cp:lastModifiedBy>Janet M. Currie</cp:lastModifiedBy>
  <cp:revision>73</cp:revision>
  <dcterms:created xsi:type="dcterms:W3CDTF">2024-02-15T19:27:40Z</dcterms:created>
  <dcterms:modified xsi:type="dcterms:W3CDTF">2024-02-26T02:52:06Z</dcterms:modified>
</cp:coreProperties>
</file>